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2"/>
  </p:notesMasterIdLst>
  <p:handoutMasterIdLst>
    <p:handoutMasterId r:id="rId33"/>
  </p:handoutMasterIdLst>
  <p:sldIdLst>
    <p:sldId id="448" r:id="rId3"/>
    <p:sldId id="449" r:id="rId4"/>
    <p:sldId id="536" r:id="rId5"/>
    <p:sldId id="455" r:id="rId6"/>
    <p:sldId id="456" r:id="rId7"/>
    <p:sldId id="457" r:id="rId8"/>
    <p:sldId id="548" r:id="rId9"/>
    <p:sldId id="550" r:id="rId10"/>
    <p:sldId id="551" r:id="rId11"/>
    <p:sldId id="541" r:id="rId12"/>
    <p:sldId id="552" r:id="rId13"/>
    <p:sldId id="553" r:id="rId14"/>
    <p:sldId id="554"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487" r:id="rId28"/>
    <p:sldId id="488" r:id="rId29"/>
    <p:sldId id="530" r:id="rId30"/>
    <p:sldId id="531" r:id="rId31"/>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46B32"/>
    <a:srgbClr val="559DFC"/>
    <a:srgbClr val="6CC7F8"/>
    <a:srgbClr val="57A3FB"/>
    <a:srgbClr val="559FFC"/>
    <a:srgbClr val="67C3F8"/>
    <a:srgbClr val="F5F6FA"/>
    <a:srgbClr val="4472C4"/>
    <a:srgbClr val="F5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6353" autoAdjust="0"/>
  </p:normalViewPr>
  <p:slideViewPr>
    <p:cSldViewPr snapToGrid="0">
      <p:cViewPr varScale="1">
        <p:scale>
          <a:sx n="77" d="100"/>
          <a:sy n="77" d="100"/>
        </p:scale>
        <p:origin x="3072" y="9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2024/2/2</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2024/2/2</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2024/2/2</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jinjer-jinji.zendesk.com/hc/ja/sections/900000223586" TargetMode="External"/><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jinjer-jinji.zendesk.com/hc/ja/sections/900000223586"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sections/900000223586"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900001184143"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jinjer-jinji.zendesk.com/hc/ja/articles/900001184143"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11685664861977"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s://jinjer-jinji.zendesk.com/hc/ja/articles/1168566486197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900001184903" TargetMode="Externa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2.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employee.jinjer.biz/top" TargetMode="External"/><Relationship Id="rId7" Type="http://schemas.openxmlformats.org/officeDocument/2006/relationships/image" Target="../media/image48.png"/><Relationship Id="rId2" Type="http://schemas.openxmlformats.org/officeDocument/2006/relationships/hyperlink" Target="https://jinjer.zendesk.com/hc/ja/articles/4403559755161"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jinjer.zendesk.com/hc/ja/categories/44112934131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sv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010" t="-10224" r="-30916"/>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ワークフロー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3"/>
          <a:srcRect/>
          <a:stretch/>
        </p:blipFill>
        <p:spPr>
          <a:xfrm>
            <a:off x="1355422" y="2207623"/>
            <a:ext cx="4147157" cy="916038"/>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2197"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各企業様ごとの運用に合わせて編集し、ご利用ください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ワークフローの</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10</a:t>
            </a:fld>
            <a:endParaRPr lang="ja-JP" altLang="en-US" dirty="0"/>
          </a:p>
        </p:txBody>
      </p:sp>
      <p:sp>
        <p:nvSpPr>
          <p:cNvPr id="9" name="四角形: 角を丸くする 8">
            <a:extLst>
              <a:ext uri="{FF2B5EF4-FFF2-40B4-BE49-F238E27FC236}">
                <a16:creationId xmlns:a16="http://schemas.microsoft.com/office/drawing/2014/main" id="{2C10EA0F-F2D6-BF57-A3C0-B7FFCBCF50AF}"/>
              </a:ext>
            </a:extLst>
          </p:cNvPr>
          <p:cNvSpPr/>
          <p:nvPr/>
        </p:nvSpPr>
        <p:spPr>
          <a:xfrm>
            <a:off x="4886668" y="311712"/>
            <a:ext cx="1635643" cy="307580"/>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latin typeface="HG丸ｺﾞｼｯｸM-PRO" panose="020F0600000000000000" pitchFamily="50" charset="-128"/>
                <a:ea typeface="HG丸ｺﾞｼｯｸM-PRO" panose="020F0600000000000000" pitchFamily="50" charset="-128"/>
              </a:rPr>
              <a:t>アクセス方法</a:t>
            </a:r>
          </a:p>
        </p:txBody>
      </p:sp>
      <p:grpSp>
        <p:nvGrpSpPr>
          <p:cNvPr id="10" name="グループ化 9">
            <a:extLst>
              <a:ext uri="{FF2B5EF4-FFF2-40B4-BE49-F238E27FC236}">
                <a16:creationId xmlns:a16="http://schemas.microsoft.com/office/drawing/2014/main" id="{D90D8496-AA84-D581-34C3-ED1EFA431262}"/>
              </a:ext>
            </a:extLst>
          </p:cNvPr>
          <p:cNvGrpSpPr/>
          <p:nvPr/>
        </p:nvGrpSpPr>
        <p:grpSpPr>
          <a:xfrm>
            <a:off x="370961" y="949791"/>
            <a:ext cx="6116079" cy="4001936"/>
            <a:chOff x="369000" y="950400"/>
            <a:chExt cx="6120000" cy="4004501"/>
          </a:xfrm>
        </p:grpSpPr>
        <p:sp>
          <p:nvSpPr>
            <p:cNvPr id="11" name="四角形: 角を丸くする 10">
              <a:extLst>
                <a:ext uri="{FF2B5EF4-FFF2-40B4-BE49-F238E27FC236}">
                  <a16:creationId xmlns:a16="http://schemas.microsoft.com/office/drawing/2014/main" id="{B6918AEB-CC30-8ED9-3E80-8C3FB2CE8A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ログインすると以下の画面が表示されるので、</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ワークフローのアイコンをクリックします。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C183408-96D3-713F-8FDD-1E0EF2EB5CA6}"/>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14" name="四角形: 角を丸くする 13">
            <a:extLst>
              <a:ext uri="{FF2B5EF4-FFF2-40B4-BE49-F238E27FC236}">
                <a16:creationId xmlns:a16="http://schemas.microsoft.com/office/drawing/2014/main" id="{BA9795A2-4F70-C86F-8B89-79ED6FF953C3}"/>
              </a:ext>
            </a:extLst>
          </p:cNvPr>
          <p:cNvSpPr/>
          <p:nvPr/>
        </p:nvSpPr>
        <p:spPr>
          <a:xfrm>
            <a:off x="370961" y="5181454"/>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以下の画面がワークフローの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TOP</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メニューです。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a:extLst>
              <a:ext uri="{FF2B5EF4-FFF2-40B4-BE49-F238E27FC236}">
                <a16:creationId xmlns:a16="http://schemas.microsoft.com/office/drawing/2014/main" id="{6FFDA31B-59D5-718D-6CEC-45FBAED3E43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1790" y="1842525"/>
            <a:ext cx="5754420" cy="2745337"/>
          </a:xfrm>
          <a:prstGeom prst="rect">
            <a:avLst/>
          </a:prstGeom>
          <a:effectLst>
            <a:outerShdw blurRad="63500" sx="102000" sy="102000" algn="ctr" rotWithShape="0">
              <a:prstClr val="black">
                <a:alpha val="40000"/>
              </a:prstClr>
            </a:outerShdw>
          </a:effectLst>
        </p:spPr>
      </p:pic>
      <p:sp>
        <p:nvSpPr>
          <p:cNvPr id="13" name="四角形: 角を丸くする 12">
            <a:extLst>
              <a:ext uri="{FF2B5EF4-FFF2-40B4-BE49-F238E27FC236}">
                <a16:creationId xmlns:a16="http://schemas.microsoft.com/office/drawing/2014/main" id="{B44EC597-59FA-BC86-5B8F-C72E9EF30F6E}"/>
              </a:ext>
            </a:extLst>
          </p:cNvPr>
          <p:cNvSpPr/>
          <p:nvPr/>
        </p:nvSpPr>
        <p:spPr>
          <a:xfrm>
            <a:off x="2787140" y="3505200"/>
            <a:ext cx="279909" cy="29210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5" name="四角形: 角を丸くする 14">
            <a:extLst>
              <a:ext uri="{FF2B5EF4-FFF2-40B4-BE49-F238E27FC236}">
                <a16:creationId xmlns:a16="http://schemas.microsoft.com/office/drawing/2014/main" id="{EBC0592F-780D-0CB7-DEEB-18355B4C8303}"/>
              </a:ext>
            </a:extLst>
          </p:cNvPr>
          <p:cNvSpPr/>
          <p:nvPr/>
        </p:nvSpPr>
        <p:spPr>
          <a:xfrm>
            <a:off x="2209482" y="3873597"/>
            <a:ext cx="2400618" cy="165006"/>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040C3FB0-AA61-7922-11C6-7ACB32B8E73A}"/>
              </a:ext>
            </a:extLst>
          </p:cNvPr>
          <p:cNvGrpSpPr/>
          <p:nvPr/>
        </p:nvGrpSpPr>
        <p:grpSpPr>
          <a:xfrm>
            <a:off x="3925749" y="3160037"/>
            <a:ext cx="1972132" cy="675412"/>
            <a:chOff x="4272680" y="1569427"/>
            <a:chExt cx="1972132" cy="675412"/>
          </a:xfrm>
        </p:grpSpPr>
        <p:sp>
          <p:nvSpPr>
            <p:cNvPr id="26" name="四角形: 角を丸くする 25">
              <a:extLst>
                <a:ext uri="{FF2B5EF4-FFF2-40B4-BE49-F238E27FC236}">
                  <a16:creationId xmlns:a16="http://schemas.microsoft.com/office/drawing/2014/main" id="{70D46C1D-C23C-561D-6E9B-BBCBB39E7F94}"/>
                </a:ext>
              </a:extLst>
            </p:cNvPr>
            <p:cNvSpPr/>
            <p:nvPr/>
          </p:nvSpPr>
          <p:spPr>
            <a:xfrm>
              <a:off x="4272680" y="1569427"/>
              <a:ext cx="1972132"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こちらから申請フォームを</a:t>
              </a:r>
              <a:endParaRPr kumimoji="1"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選択いただくことも可能です。</a:t>
              </a:r>
            </a:p>
          </p:txBody>
        </p:sp>
        <p:sp>
          <p:nvSpPr>
            <p:cNvPr id="27" name="二等辺三角形 26">
              <a:extLst>
                <a:ext uri="{FF2B5EF4-FFF2-40B4-BE49-F238E27FC236}">
                  <a16:creationId xmlns:a16="http://schemas.microsoft.com/office/drawing/2014/main" id="{A4D1EB47-AE76-7481-1C7C-13E2C37DEDFB}"/>
                </a:ext>
              </a:extLst>
            </p:cNvPr>
            <p:cNvSpPr/>
            <p:nvPr/>
          </p:nvSpPr>
          <p:spPr>
            <a:xfrm rot="13361304">
              <a:off x="4668443" y="1989768"/>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3" name="図 32">
            <a:extLst>
              <a:ext uri="{FF2B5EF4-FFF2-40B4-BE49-F238E27FC236}">
                <a16:creationId xmlns:a16="http://schemas.microsoft.com/office/drawing/2014/main" id="{EC757323-750D-D9EF-0495-B8CD136B301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1790" y="6044400"/>
            <a:ext cx="5754420" cy="27570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1422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ワークフローの</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11</a:t>
            </a:fld>
            <a:endParaRPr lang="ja-JP" altLang="en-US" dirty="0"/>
          </a:p>
        </p:txBody>
      </p:sp>
      <p:sp>
        <p:nvSpPr>
          <p:cNvPr id="6" name="四角形: 角を丸くする 5">
            <a:extLst>
              <a:ext uri="{FF2B5EF4-FFF2-40B4-BE49-F238E27FC236}">
                <a16:creationId xmlns:a16="http://schemas.microsoft.com/office/drawing/2014/main" id="{FDD37A89-F092-ED0A-EC94-5A4382BCFA45}"/>
              </a:ext>
            </a:extLst>
          </p:cNvPr>
          <p:cNvSpPr/>
          <p:nvPr/>
        </p:nvSpPr>
        <p:spPr>
          <a:xfrm>
            <a:off x="5156200" y="311712"/>
            <a:ext cx="1366111" cy="307580"/>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latin typeface="HG丸ｺﾞｼｯｸM-PRO" panose="020F0600000000000000" pitchFamily="50" charset="-128"/>
                <a:ea typeface="HG丸ｺﾞｼｯｸM-PRO" panose="020F0600000000000000" pitchFamily="50" charset="-128"/>
              </a:rPr>
              <a:t>詳細</a:t>
            </a:r>
          </a:p>
        </p:txBody>
      </p:sp>
      <p:pic>
        <p:nvPicPr>
          <p:cNvPr id="5" name="図 4">
            <a:extLst>
              <a:ext uri="{FF2B5EF4-FFF2-40B4-BE49-F238E27FC236}">
                <a16:creationId xmlns:a16="http://schemas.microsoft.com/office/drawing/2014/main" id="{7D69A3BF-3C7C-8C35-6CAA-0EA536CEC07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51790" y="1648800"/>
            <a:ext cx="5754420" cy="27570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A89AE227-9ACF-3D88-1883-FBF734B5FDA3}"/>
              </a:ext>
            </a:extLst>
          </p:cNvPr>
          <p:cNvSpPr/>
          <p:nvPr/>
        </p:nvSpPr>
        <p:spPr>
          <a:xfrm>
            <a:off x="1183559" y="1943044"/>
            <a:ext cx="4465830" cy="937942"/>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0" name="楕円 9">
            <a:extLst>
              <a:ext uri="{FF2B5EF4-FFF2-40B4-BE49-F238E27FC236}">
                <a16:creationId xmlns:a16="http://schemas.microsoft.com/office/drawing/2014/main" id="{DEF01944-6A1F-7BE9-4D38-72AAE878EEE3}"/>
              </a:ext>
            </a:extLst>
          </p:cNvPr>
          <p:cNvSpPr/>
          <p:nvPr/>
        </p:nvSpPr>
        <p:spPr>
          <a:xfrm>
            <a:off x="720834" y="1917992"/>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FB633B83-CA3F-A176-643C-126EA3DBDCA7}"/>
              </a:ext>
            </a:extLst>
          </p:cNvPr>
          <p:cNvSpPr/>
          <p:nvPr/>
        </p:nvSpPr>
        <p:spPr>
          <a:xfrm>
            <a:off x="1183559" y="2926706"/>
            <a:ext cx="4465830" cy="151774"/>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2" name="楕円 11">
            <a:extLst>
              <a:ext uri="{FF2B5EF4-FFF2-40B4-BE49-F238E27FC236}">
                <a16:creationId xmlns:a16="http://schemas.microsoft.com/office/drawing/2014/main" id="{E6B957B7-FBBA-213B-706D-AF1F2157AFF7}"/>
              </a:ext>
            </a:extLst>
          </p:cNvPr>
          <p:cNvSpPr/>
          <p:nvPr/>
        </p:nvSpPr>
        <p:spPr>
          <a:xfrm>
            <a:off x="720834" y="2793074"/>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id="{7457E477-DD2B-4221-30FC-462AC01CBD75}"/>
              </a:ext>
            </a:extLst>
          </p:cNvPr>
          <p:cNvSpPr/>
          <p:nvPr/>
        </p:nvSpPr>
        <p:spPr>
          <a:xfrm>
            <a:off x="1480739" y="3429000"/>
            <a:ext cx="1948261" cy="213360"/>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楕円 13">
            <a:extLst>
              <a:ext uri="{FF2B5EF4-FFF2-40B4-BE49-F238E27FC236}">
                <a16:creationId xmlns:a16="http://schemas.microsoft.com/office/drawing/2014/main" id="{0CCCC13D-EB46-E17A-E515-E77FA873E85D}"/>
              </a:ext>
            </a:extLst>
          </p:cNvPr>
          <p:cNvSpPr/>
          <p:nvPr/>
        </p:nvSpPr>
        <p:spPr>
          <a:xfrm>
            <a:off x="1018014" y="3334094"/>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graphicFrame>
        <p:nvGraphicFramePr>
          <p:cNvPr id="15" name="表 15">
            <a:extLst>
              <a:ext uri="{FF2B5EF4-FFF2-40B4-BE49-F238E27FC236}">
                <a16:creationId xmlns:a16="http://schemas.microsoft.com/office/drawing/2014/main" id="{A77BE7A6-9F4B-02C3-9F65-238F4F62BA64}"/>
              </a:ext>
            </a:extLst>
          </p:cNvPr>
          <p:cNvGraphicFramePr>
            <a:graphicFrameLocks noGrp="1"/>
          </p:cNvGraphicFramePr>
          <p:nvPr>
            <p:extLst>
              <p:ext uri="{D42A27DB-BD31-4B8C-83A1-F6EECF244321}">
                <p14:modId xmlns:p14="http://schemas.microsoft.com/office/powerpoint/2010/main" val="1639113752"/>
              </p:ext>
            </p:extLst>
          </p:nvPr>
        </p:nvGraphicFramePr>
        <p:xfrm>
          <a:off x="551789" y="4953000"/>
          <a:ext cx="5754420" cy="111252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提出したい申請種別を選択します。選択後は申請画面へ遷移します。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提出した申請を一覧で確認できます。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提出した申請のステータスを確認できます。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bl>
          </a:graphicData>
        </a:graphic>
      </p:graphicFrame>
      <p:sp>
        <p:nvSpPr>
          <p:cNvPr id="2" name="楕円 1">
            <a:extLst>
              <a:ext uri="{FF2B5EF4-FFF2-40B4-BE49-F238E27FC236}">
                <a16:creationId xmlns:a16="http://schemas.microsoft.com/office/drawing/2014/main" id="{E7EC5217-CDA2-D8C5-7A23-47B572375DA2}"/>
              </a:ext>
            </a:extLst>
          </p:cNvPr>
          <p:cNvSpPr/>
          <p:nvPr/>
        </p:nvSpPr>
        <p:spPr>
          <a:xfrm>
            <a:off x="720834" y="500086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B9CB98A3-FDC5-996F-06B9-1DDCAB0A13E8}"/>
              </a:ext>
            </a:extLst>
          </p:cNvPr>
          <p:cNvSpPr/>
          <p:nvPr/>
        </p:nvSpPr>
        <p:spPr>
          <a:xfrm>
            <a:off x="720834" y="538326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A60ED78B-E29A-62E4-D6F0-C44A2ED19213}"/>
              </a:ext>
            </a:extLst>
          </p:cNvPr>
          <p:cNvSpPr/>
          <p:nvPr/>
        </p:nvSpPr>
        <p:spPr>
          <a:xfrm>
            <a:off x="720834" y="5749442"/>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3605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645196"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申請する｜パソコン画面</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本章では、ワークフロー申請に関するパソコン画面での操作方法を説明します。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398"/>
            <a:ext cx="6120000" cy="8071681"/>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画面に表示されている各種申請のアイコンから、提出したい申請フォームを選択します。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gn="ctr"/>
            <a:endParaRPr kumimoji="1" lang="en-US" altLang="ja-JP" sz="1100" dirty="0">
              <a:solidFill>
                <a:schemeClr val="tx1"/>
              </a:solidFill>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アイコンに表示されている以外の申請は、</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画面上の［申請区分を選択してください］＞［申請フォームを選択してください］＞</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［申請書を新規作成］の順でクリックして申請フォームを作成します。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41" name="図 40">
            <a:extLst>
              <a:ext uri="{FF2B5EF4-FFF2-40B4-BE49-F238E27FC236}">
                <a16:creationId xmlns:a16="http://schemas.microsoft.com/office/drawing/2014/main" id="{5686D66C-625B-7AF0-C046-E2D9F1FEAA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3238" y="5815675"/>
            <a:ext cx="5751524" cy="1641835"/>
          </a:xfrm>
          <a:prstGeom prst="rect">
            <a:avLst/>
          </a:prstGeom>
          <a:effectLst>
            <a:outerShdw blurRad="63500" sx="102000" sy="102000" algn="ctr" rotWithShape="0">
              <a:prstClr val="black">
                <a:alpha val="40000"/>
              </a:prstClr>
            </a:outerShdw>
          </a:effectLst>
        </p:spPr>
      </p:pic>
      <p:sp>
        <p:nvSpPr>
          <p:cNvPr id="20" name="二等辺三角形 19">
            <a:extLst>
              <a:ext uri="{FF2B5EF4-FFF2-40B4-BE49-F238E27FC236}">
                <a16:creationId xmlns:a16="http://schemas.microsoft.com/office/drawing/2014/main" id="{EA26A674-A001-4E07-6E2E-4D2E3310B980}"/>
              </a:ext>
            </a:extLst>
          </p:cNvPr>
          <p:cNvSpPr/>
          <p:nvPr/>
        </p:nvSpPr>
        <p:spPr>
          <a:xfrm rot="1768858">
            <a:off x="1610019" y="6488093"/>
            <a:ext cx="452434" cy="80784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endParaRPr>
          </a:p>
        </p:txBody>
      </p:sp>
      <p:sp>
        <p:nvSpPr>
          <p:cNvPr id="21" name="四角形: 角を丸くする 20">
            <a:extLst>
              <a:ext uri="{FF2B5EF4-FFF2-40B4-BE49-F238E27FC236}">
                <a16:creationId xmlns:a16="http://schemas.microsoft.com/office/drawing/2014/main" id="{CF5AA370-7218-ACC3-8C5E-D80AD742EBFC}"/>
              </a:ext>
            </a:extLst>
          </p:cNvPr>
          <p:cNvSpPr/>
          <p:nvPr/>
        </p:nvSpPr>
        <p:spPr>
          <a:xfrm>
            <a:off x="526209" y="6902129"/>
            <a:ext cx="5865900" cy="1579159"/>
          </a:xfrm>
          <a:prstGeom prst="roundRect">
            <a:avLst>
              <a:gd name="adj" fmla="val 4121"/>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四角形: 角を丸くする 22">
            <a:extLst>
              <a:ext uri="{FF2B5EF4-FFF2-40B4-BE49-F238E27FC236}">
                <a16:creationId xmlns:a16="http://schemas.microsoft.com/office/drawing/2014/main" id="{13A449BC-EE2E-4019-1D4F-A65C7D876BD4}"/>
              </a:ext>
            </a:extLst>
          </p:cNvPr>
          <p:cNvSpPr/>
          <p:nvPr/>
        </p:nvSpPr>
        <p:spPr>
          <a:xfrm>
            <a:off x="633480" y="7016001"/>
            <a:ext cx="1758879" cy="23177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rgbClr val="E46B32"/>
                </a:solidFill>
                <a:latin typeface="HG丸ｺﾞｼｯｸM-PRO" panose="020F0600000000000000" pitchFamily="50" charset="-128"/>
                <a:ea typeface="HG丸ｺﾞｼｯｸM-PRO" panose="020F0600000000000000" pitchFamily="50" charset="-128"/>
              </a:rPr>
              <a:t>手順①｜申請区分を選択</a:t>
            </a: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3"/>
              </a:rPr>
              <a:t>こちら</a:t>
            </a:r>
            <a:endParaRPr kumimoji="1" lang="ja-JP" altLang="en-US" dirty="0"/>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638922" y="8844789"/>
            <a:ext cx="231775" cy="457200"/>
          </a:xfrm>
          <a:prstGeom prst="rect">
            <a:avLst/>
          </a:prstGeom>
        </p:spPr>
      </p:pic>
      <p:pic>
        <p:nvPicPr>
          <p:cNvPr id="6" name="図 5">
            <a:extLst>
              <a:ext uri="{FF2B5EF4-FFF2-40B4-BE49-F238E27FC236}">
                <a16:creationId xmlns:a16="http://schemas.microsoft.com/office/drawing/2014/main" id="{82D25F89-7C8B-5A07-BD98-61E70B75031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1790" y="1648800"/>
            <a:ext cx="5754420" cy="275700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1C9E0B90-A292-7125-EC36-77CECF2B328B}"/>
              </a:ext>
            </a:extLst>
          </p:cNvPr>
          <p:cNvSpPr/>
          <p:nvPr/>
        </p:nvSpPr>
        <p:spPr>
          <a:xfrm>
            <a:off x="1183559" y="2170502"/>
            <a:ext cx="4465830" cy="760588"/>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0" name="四角形: 角を丸くする 9">
            <a:extLst>
              <a:ext uri="{FF2B5EF4-FFF2-40B4-BE49-F238E27FC236}">
                <a16:creationId xmlns:a16="http://schemas.microsoft.com/office/drawing/2014/main" id="{DB9F6A28-7230-DB74-3BCA-168701F9375F}"/>
              </a:ext>
            </a:extLst>
          </p:cNvPr>
          <p:cNvSpPr/>
          <p:nvPr/>
        </p:nvSpPr>
        <p:spPr>
          <a:xfrm>
            <a:off x="1838398" y="6094937"/>
            <a:ext cx="3121375" cy="228043"/>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46" name="図 45">
            <a:extLst>
              <a:ext uri="{FF2B5EF4-FFF2-40B4-BE49-F238E27FC236}">
                <a16:creationId xmlns:a16="http://schemas.microsoft.com/office/drawing/2014/main" id="{03933E14-F5A9-F69E-6027-BEFD212EF7A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40616" y="7707562"/>
            <a:ext cx="1130300" cy="190797"/>
          </a:xfrm>
          <a:prstGeom prst="roundRect">
            <a:avLst/>
          </a:prstGeom>
          <a:effectLst>
            <a:outerShdw blurRad="63500" sx="102000" sy="102000" algn="ctr" rotWithShape="0">
              <a:prstClr val="black">
                <a:alpha val="40000"/>
              </a:prstClr>
            </a:outerShdw>
          </a:effectLst>
        </p:spPr>
      </p:pic>
      <p:cxnSp>
        <p:nvCxnSpPr>
          <p:cNvPr id="25" name="直線矢印コネクタ 24">
            <a:extLst>
              <a:ext uri="{FF2B5EF4-FFF2-40B4-BE49-F238E27FC236}">
                <a16:creationId xmlns:a16="http://schemas.microsoft.com/office/drawing/2014/main" id="{A5F58861-08EE-7494-4FA7-6D3297A20C0E}"/>
              </a:ext>
            </a:extLst>
          </p:cNvPr>
          <p:cNvCxnSpPr/>
          <p:nvPr/>
        </p:nvCxnSpPr>
        <p:spPr>
          <a:xfrm>
            <a:off x="2584536" y="7819089"/>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D2A9289B-2166-5468-CE33-A28F0A4E884E}"/>
              </a:ext>
            </a:extLst>
          </p:cNvPr>
          <p:cNvPicPr>
            <a:picLocks noChangeAspect="1"/>
          </p:cNvPicPr>
          <p:nvPr/>
        </p:nvPicPr>
        <p:blipFill>
          <a:blip r:embed="rId8"/>
          <a:stretch>
            <a:fillRect/>
          </a:stretch>
        </p:blipFill>
        <p:spPr>
          <a:xfrm>
            <a:off x="647402" y="7334276"/>
            <a:ext cx="2034538" cy="962715"/>
          </a:xfrm>
          <a:prstGeom prst="rect">
            <a:avLst/>
          </a:prstGeom>
          <a:effectLst>
            <a:outerShdw blurRad="63500" sx="102000" sy="102000" algn="ctr" rotWithShape="0">
              <a:prstClr val="black">
                <a:alpha val="40000"/>
              </a:prstClr>
            </a:outerShdw>
          </a:effectLst>
        </p:spPr>
      </p:pic>
      <p:cxnSp>
        <p:nvCxnSpPr>
          <p:cNvPr id="27" name="直線矢印コネクタ 26">
            <a:extLst>
              <a:ext uri="{FF2B5EF4-FFF2-40B4-BE49-F238E27FC236}">
                <a16:creationId xmlns:a16="http://schemas.microsoft.com/office/drawing/2014/main" id="{6CBF28D9-1282-9091-CE62-B0D327BB82D1}"/>
              </a:ext>
            </a:extLst>
          </p:cNvPr>
          <p:cNvCxnSpPr/>
          <p:nvPr/>
        </p:nvCxnSpPr>
        <p:spPr>
          <a:xfrm>
            <a:off x="4818751" y="7810313"/>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A5F13601-64EA-A198-9C81-C52B5DBD9F6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23310" y="7328955"/>
            <a:ext cx="2000106" cy="962716"/>
          </a:xfrm>
          <a:prstGeom prst="rect">
            <a:avLst/>
          </a:prstGeom>
          <a:effectLst>
            <a:outerShdw blurRad="63500" sx="102000" sy="102000" algn="ctr" rotWithShape="0">
              <a:prstClr val="black">
                <a:alpha val="40000"/>
              </a:prstClr>
            </a:outerShdw>
          </a:effectLst>
        </p:spPr>
      </p:pic>
      <p:sp>
        <p:nvSpPr>
          <p:cNvPr id="29" name="四角形: 角を丸くする 28">
            <a:extLst>
              <a:ext uri="{FF2B5EF4-FFF2-40B4-BE49-F238E27FC236}">
                <a16:creationId xmlns:a16="http://schemas.microsoft.com/office/drawing/2014/main" id="{C63DAA4A-D81F-8E8D-8D4B-01B7FC9BF598}"/>
              </a:ext>
            </a:extLst>
          </p:cNvPr>
          <p:cNvSpPr/>
          <p:nvPr/>
        </p:nvSpPr>
        <p:spPr>
          <a:xfrm>
            <a:off x="2833757" y="7016001"/>
            <a:ext cx="1758879" cy="231776"/>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050" b="1" dirty="0">
                <a:solidFill>
                  <a:srgbClr val="E46B32"/>
                </a:solidFill>
                <a:latin typeface="HG丸ｺﾞｼｯｸM-PRO" panose="020F0600000000000000" pitchFamily="50" charset="-128"/>
                <a:ea typeface="HG丸ｺﾞｼｯｸM-PRO" panose="020F0600000000000000" pitchFamily="50" charset="-128"/>
              </a:rPr>
              <a:t>手順②｜フォームを選択</a:t>
            </a:r>
          </a:p>
        </p:txBody>
      </p:sp>
    </p:spTree>
    <p:extLst>
      <p:ext uri="{BB962C8B-B14F-4D97-AF65-F5344CB8AC3E}">
        <p14:creationId xmlns:p14="http://schemas.microsoft.com/office/powerpoint/2010/main" val="263394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8356964"/>
          </a:xfrm>
          <a:prstGeom prst="roundRect">
            <a:avLst>
              <a:gd name="adj" fmla="val 7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申請内容を記入し、完了したら［申請］</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提出する申請書を選択する②</a:t>
            </a:r>
          </a:p>
        </p:txBody>
      </p:sp>
      <p:pic>
        <p:nvPicPr>
          <p:cNvPr id="6" name="グラフィックス 5" descr="再生 単色塗りつぶし">
            <a:extLst>
              <a:ext uri="{FF2B5EF4-FFF2-40B4-BE49-F238E27FC236}">
                <a16:creationId xmlns:a16="http://schemas.microsoft.com/office/drawing/2014/main" id="{5E69F89D-9271-5DE0-DA51-D2DDA445E15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40710" y="9149004"/>
            <a:ext cx="231627" cy="456907"/>
          </a:xfrm>
          <a:prstGeom prst="rect">
            <a:avLst/>
          </a:prstGeom>
        </p:spPr>
      </p:pic>
      <p:sp>
        <p:nvSpPr>
          <p:cNvPr id="10" name="テキスト ボックス 9">
            <a:extLst>
              <a:ext uri="{FF2B5EF4-FFF2-40B4-BE49-F238E27FC236}">
                <a16:creationId xmlns:a16="http://schemas.microsoft.com/office/drawing/2014/main" id="{2CDE5095-D56D-0CF0-5B8F-5868F0AC235F}"/>
              </a:ext>
            </a:extLst>
          </p:cNvPr>
          <p:cNvSpPr txBox="1"/>
          <p:nvPr/>
        </p:nvSpPr>
        <p:spPr>
          <a:xfrm>
            <a:off x="687481" y="8794719"/>
            <a:ext cx="5801519" cy="430887"/>
          </a:xfrm>
          <a:prstGeom prst="rect">
            <a:avLst/>
          </a:prstGeom>
          <a:noFill/>
        </p:spPr>
        <p:txBody>
          <a:bodyPr wrap="square">
            <a:spAutoFit/>
          </a:bodyPr>
          <a:lstStyle/>
          <a:p>
            <a:r>
              <a:rPr lang="ja-JP" altLang="en-US" sz="1100" dirty="0">
                <a:latin typeface="HG丸ｺﾞｼｯｸM-PRO" panose="020F0600000000000000" pitchFamily="50" charset="-128"/>
                <a:ea typeface="HG丸ｺﾞｼｯｸM-PRO" panose="020F0600000000000000" pitchFamily="50" charset="-128"/>
              </a:rPr>
              <a:t>・先頭に「</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」がある項目は、記入必須項目です。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・［一時保存］をクリックすると申請内容を一時保存できます。</a:t>
            </a:r>
          </a:p>
        </p:txBody>
      </p:sp>
      <p:pic>
        <p:nvPicPr>
          <p:cNvPr id="13" name="図 12">
            <a:extLst>
              <a:ext uri="{FF2B5EF4-FFF2-40B4-BE49-F238E27FC236}">
                <a16:creationId xmlns:a16="http://schemas.microsoft.com/office/drawing/2014/main" id="{12466565-E23C-9DB6-4220-C9D9094CC6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370" y="1648800"/>
            <a:ext cx="5717260" cy="7027848"/>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EF2EBD58-34D0-CEED-FCF0-C3E366AA7391}"/>
              </a:ext>
            </a:extLst>
          </p:cNvPr>
          <p:cNvSpPr/>
          <p:nvPr/>
        </p:nvSpPr>
        <p:spPr>
          <a:xfrm>
            <a:off x="5130800" y="1672911"/>
            <a:ext cx="984250" cy="308220"/>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13F6B1E-4C8B-508F-D643-B4CC2AEF1142}"/>
              </a:ext>
            </a:extLst>
          </p:cNvPr>
          <p:cNvSpPr/>
          <p:nvPr/>
        </p:nvSpPr>
        <p:spPr>
          <a:xfrm>
            <a:off x="3698159" y="8282600"/>
            <a:ext cx="581741" cy="186559"/>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22" name="テキスト プレースホルダー 3">
            <a:extLst>
              <a:ext uri="{FF2B5EF4-FFF2-40B4-BE49-F238E27FC236}">
                <a16:creationId xmlns:a16="http://schemas.microsoft.com/office/drawing/2014/main" id="{28738173-7C74-31C7-9C59-5D987E30E6A7}"/>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sp>
        <p:nvSpPr>
          <p:cNvPr id="4" name="四角形: 角を丸くする 3">
            <a:extLst>
              <a:ext uri="{FF2B5EF4-FFF2-40B4-BE49-F238E27FC236}">
                <a16:creationId xmlns:a16="http://schemas.microsoft.com/office/drawing/2014/main" id="{EF656E52-F40C-C657-EBC8-21DCB1E5F406}"/>
              </a:ext>
            </a:extLst>
          </p:cNvPr>
          <p:cNvSpPr/>
          <p:nvPr/>
        </p:nvSpPr>
        <p:spPr>
          <a:xfrm>
            <a:off x="687481" y="2270359"/>
            <a:ext cx="3897743" cy="5847187"/>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grpSp>
        <p:nvGrpSpPr>
          <p:cNvPr id="15" name="グループ化 14">
            <a:extLst>
              <a:ext uri="{FF2B5EF4-FFF2-40B4-BE49-F238E27FC236}">
                <a16:creationId xmlns:a16="http://schemas.microsoft.com/office/drawing/2014/main" id="{F5F36289-754F-EA27-C721-6E6D1713A68C}"/>
              </a:ext>
            </a:extLst>
          </p:cNvPr>
          <p:cNvGrpSpPr/>
          <p:nvPr/>
        </p:nvGrpSpPr>
        <p:grpSpPr>
          <a:xfrm>
            <a:off x="3806659" y="1990348"/>
            <a:ext cx="2246957" cy="689184"/>
            <a:chOff x="4210078" y="1377583"/>
            <a:chExt cx="2246957" cy="689184"/>
          </a:xfrm>
        </p:grpSpPr>
        <p:sp>
          <p:nvSpPr>
            <p:cNvPr id="16" name="四角形: 角を丸くする 15">
              <a:extLst>
                <a:ext uri="{FF2B5EF4-FFF2-40B4-BE49-F238E27FC236}">
                  <a16:creationId xmlns:a16="http://schemas.microsoft.com/office/drawing/2014/main" id="{6540550D-5E36-83C9-C896-F171303E1D27}"/>
                </a:ext>
              </a:extLst>
            </p:cNvPr>
            <p:cNvSpPr/>
            <p:nvPr/>
          </p:nvSpPr>
          <p:spPr>
            <a:xfrm>
              <a:off x="4210078" y="1557339"/>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承認ルートの確認・変更できます。</a:t>
              </a:r>
            </a:p>
          </p:txBody>
        </p:sp>
        <p:sp>
          <p:nvSpPr>
            <p:cNvPr id="17" name="二等辺三角形 16">
              <a:extLst>
                <a:ext uri="{FF2B5EF4-FFF2-40B4-BE49-F238E27FC236}">
                  <a16:creationId xmlns:a16="http://schemas.microsoft.com/office/drawing/2014/main" id="{5C4791AD-3E6B-EA00-69F9-04BD4118084D}"/>
                </a:ext>
              </a:extLst>
            </p:cNvPr>
            <p:cNvSpPr/>
            <p:nvPr/>
          </p:nvSpPr>
          <p:spPr>
            <a:xfrm rot="1947370">
              <a:off x="5278043" y="1377583"/>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06217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もう一度［申請］をクリックします。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9000" y="1650304"/>
            <a:ext cx="5760000" cy="2753999"/>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3071100" y="3296271"/>
            <a:ext cx="662700" cy="17082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6338E68-C23A-7FB3-D966-6F39F616461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9000" y="6045475"/>
            <a:ext cx="5760000" cy="2528999"/>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BF48BE79-13CB-6D97-A18D-882BCB4C0DB0}"/>
              </a:ext>
            </a:extLst>
          </p:cNvPr>
          <p:cNvSpPr/>
          <p:nvPr/>
        </p:nvSpPr>
        <p:spPr>
          <a:xfrm>
            <a:off x="983410" y="6223001"/>
            <a:ext cx="4820490" cy="279400"/>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テキスト プレースホルダー 3">
            <a:extLst>
              <a:ext uri="{FF2B5EF4-FFF2-40B4-BE49-F238E27FC236}">
                <a16:creationId xmlns:a16="http://schemas.microsoft.com/office/drawing/2014/main" id="{9CB645F4-3D15-96B9-E800-BCD2C5C8C67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6"/>
              </a:rPr>
              <a:t>こちら</a:t>
            </a:r>
            <a:endParaRPr kumimoji="1" lang="ja-JP" altLang="en-US" dirty="0"/>
          </a:p>
        </p:txBody>
      </p:sp>
    </p:spTree>
    <p:extLst>
      <p:ext uri="{BB962C8B-B14F-4D97-AF65-F5344CB8AC3E}">
        <p14:creationId xmlns:p14="http://schemas.microsoft.com/office/powerpoint/2010/main" val="119921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申請を取下げる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トップページに表示されている［申請中］タブから、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取り下げたい申請の「申請書</a:t>
              </a:r>
              <a:r>
                <a:rPr kumimoji="1" lang="en-US" altLang="ja-JP" sz="1100" dirty="0">
                  <a:solidFill>
                    <a:schemeClr val="tx1"/>
                  </a:solidFill>
                </a:rPr>
                <a:t>No.</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画面右上の［申請］＞［申請一覧］から検索して申請フォームを選択することもできます。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アイコン画面最下部の［取下げ］をクリックします。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6" name="図 15">
            <a:extLst>
              <a:ext uri="{FF2B5EF4-FFF2-40B4-BE49-F238E27FC236}">
                <a16:creationId xmlns:a16="http://schemas.microsoft.com/office/drawing/2014/main" id="{E446CDD3-16F1-F8F0-394F-E29762FCDF0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92675" y="2110043"/>
            <a:ext cx="5760000" cy="2605685"/>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916CD5FC-87F5-EE5E-766A-949474B5FAEB}"/>
              </a:ext>
            </a:extLst>
          </p:cNvPr>
          <p:cNvSpPr/>
          <p:nvPr/>
        </p:nvSpPr>
        <p:spPr>
          <a:xfrm>
            <a:off x="2525000" y="4494752"/>
            <a:ext cx="338850" cy="9409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0996AABA-1AEE-4925-CF54-E02088B75C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000" y="6045475"/>
            <a:ext cx="5712320" cy="2748942"/>
          </a:xfrm>
          <a:prstGeom prst="rect">
            <a:avLst/>
          </a:prstGeom>
          <a:effectLst>
            <a:outerShdw blurRad="63500" sx="102000" sy="102000" algn="ctr" rotWithShape="0">
              <a:prstClr val="black">
                <a:alpha val="40000"/>
              </a:prstClr>
            </a:outerShdw>
          </a:effectLst>
        </p:spPr>
      </p:pic>
      <p:sp>
        <p:nvSpPr>
          <p:cNvPr id="20" name="四角形: 角を丸くする 19">
            <a:extLst>
              <a:ext uri="{FF2B5EF4-FFF2-40B4-BE49-F238E27FC236}">
                <a16:creationId xmlns:a16="http://schemas.microsoft.com/office/drawing/2014/main" id="{1B25127F-75AD-E929-5A8E-A2BE0A3373D2}"/>
              </a:ext>
            </a:extLst>
          </p:cNvPr>
          <p:cNvSpPr/>
          <p:nvPr/>
        </p:nvSpPr>
        <p:spPr>
          <a:xfrm>
            <a:off x="3133824" y="8244096"/>
            <a:ext cx="441225" cy="18870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7DDC8961-C51B-5A54-936B-81E0C8FFD907}"/>
              </a:ext>
            </a:extLst>
          </p:cNvPr>
          <p:cNvSpPr/>
          <p:nvPr/>
        </p:nvSpPr>
        <p:spPr>
          <a:xfrm>
            <a:off x="1567737" y="3894677"/>
            <a:ext cx="338850" cy="215361"/>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00F2CC22-6B6C-0389-F1D2-EFDFED0509E9}"/>
              </a:ext>
            </a:extLst>
          </p:cNvPr>
          <p:cNvCxnSpPr/>
          <p:nvPr/>
        </p:nvCxnSpPr>
        <p:spPr>
          <a:xfrm>
            <a:off x="1957388" y="4110038"/>
            <a:ext cx="533400" cy="3286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申請を取下げる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もう一度［取下げ］をクリックします。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49000" y="1653304"/>
            <a:ext cx="5760000"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3162300" y="3334371"/>
            <a:ext cx="533400"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E6093F1A-DBBE-B9EB-3024-581DFDF0BB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000" y="6025642"/>
            <a:ext cx="5760000" cy="2744999"/>
          </a:xfrm>
          <a:prstGeom prst="rect">
            <a:avLst/>
          </a:prstGeom>
          <a:effectLst>
            <a:outerShdw blurRad="63500" sx="102000" sy="102000" algn="ctr" rotWithShape="0">
              <a:prstClr val="black">
                <a:alpha val="40000"/>
              </a:prstClr>
            </a:outerShdw>
          </a:effectLst>
        </p:spPr>
      </p:pic>
      <p:sp>
        <p:nvSpPr>
          <p:cNvPr id="11" name="四角形: 角を丸くする 10">
            <a:extLst>
              <a:ext uri="{FF2B5EF4-FFF2-40B4-BE49-F238E27FC236}">
                <a16:creationId xmlns:a16="http://schemas.microsoft.com/office/drawing/2014/main" id="{522ABBF5-E601-5D9F-9324-F78D0C877B06}"/>
              </a:ext>
            </a:extLst>
          </p:cNvPr>
          <p:cNvSpPr/>
          <p:nvPr/>
        </p:nvSpPr>
        <p:spPr>
          <a:xfrm>
            <a:off x="983410" y="6410891"/>
            <a:ext cx="4820490" cy="279400"/>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プレースホルダー 3">
            <a:extLst>
              <a:ext uri="{FF2B5EF4-FFF2-40B4-BE49-F238E27FC236}">
                <a16:creationId xmlns:a16="http://schemas.microsoft.com/office/drawing/2014/main" id="{EF19B562-C442-BD50-1CDF-CA71FA26C2F1}"/>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6"/>
              </a:rPr>
              <a:t>こちら</a:t>
            </a:r>
            <a:endParaRPr kumimoji="1" lang="ja-JP" altLang="en-US" dirty="0"/>
          </a:p>
        </p:txBody>
      </p:sp>
    </p:spTree>
    <p:extLst>
      <p:ext uri="{BB962C8B-B14F-4D97-AF65-F5344CB8AC3E}">
        <p14:creationId xmlns:p14="http://schemas.microsoft.com/office/powerpoint/2010/main" val="135381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①</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トップページに表示されている［差し戻し］タブから、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差し戻された申請の「申請書</a:t>
              </a:r>
              <a:r>
                <a:rPr kumimoji="1" lang="en-US" altLang="ja-JP" sz="1100" dirty="0">
                  <a:solidFill>
                    <a:schemeClr val="tx1"/>
                  </a:solidFill>
                </a:rPr>
                <a:t>No.</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画面右上の［申請］＞［申請一覧］から検索して申請フォームを選択することもできます。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再度申請したい場合、申請書の内容を修正します。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承認者からの差し戻しコメントがあれば確認できます。詳しくは</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hlinkClick r:id="rId4" action="ppaction://hlinksldjump"/>
                </a:rPr>
                <a:t>こちら</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6" name="図 5">
            <a:extLst>
              <a:ext uri="{FF2B5EF4-FFF2-40B4-BE49-F238E27FC236}">
                <a16:creationId xmlns:a16="http://schemas.microsoft.com/office/drawing/2014/main" id="{A1711920-4EA1-7312-EF33-BBE6B71232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8" t="-873"/>
          <a:stretch/>
        </p:blipFill>
        <p:spPr>
          <a:xfrm>
            <a:off x="551790" y="2087210"/>
            <a:ext cx="5754420" cy="2562247"/>
          </a:xfrm>
          <a:prstGeom prst="rect">
            <a:avLst/>
          </a:prstGeom>
          <a:effectLst>
            <a:outerShdw blurRad="63500" sx="102000" sy="102000" algn="ctr" rotWithShape="0">
              <a:prstClr val="black">
                <a:alpha val="40000"/>
              </a:prstClr>
            </a:outerShdw>
          </a:effectLst>
        </p:spPr>
      </p:pic>
      <p:sp>
        <p:nvSpPr>
          <p:cNvPr id="8" name="四角形: 角を丸くする 7">
            <a:extLst>
              <a:ext uri="{FF2B5EF4-FFF2-40B4-BE49-F238E27FC236}">
                <a16:creationId xmlns:a16="http://schemas.microsoft.com/office/drawing/2014/main" id="{D526645C-B843-C15C-EA73-71C76AB44BC7}"/>
              </a:ext>
            </a:extLst>
          </p:cNvPr>
          <p:cNvSpPr/>
          <p:nvPr/>
        </p:nvSpPr>
        <p:spPr>
          <a:xfrm>
            <a:off x="2186152" y="3902205"/>
            <a:ext cx="450368" cy="20497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4F6FCB9-ED47-DA54-005D-E0CF233CBD1A}"/>
              </a:ext>
            </a:extLst>
          </p:cNvPr>
          <p:cNvSpPr/>
          <p:nvPr/>
        </p:nvSpPr>
        <p:spPr>
          <a:xfrm>
            <a:off x="2326414" y="4470978"/>
            <a:ext cx="249146" cy="123882"/>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7BCE254-BDAD-78F1-1B2A-B4054D87E6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001" y="6039912"/>
            <a:ext cx="5757210" cy="2752666"/>
          </a:xfrm>
          <a:prstGeom prst="rect">
            <a:avLst/>
          </a:prstGeom>
          <a:effectLst>
            <a:outerShdw blurRad="63500" sx="102000" sy="102000" algn="ctr" rotWithShape="0">
              <a:prstClr val="black">
                <a:alpha val="40000"/>
              </a:prstClr>
            </a:outerShdw>
          </a:effectLst>
        </p:spPr>
      </p:pic>
      <p:sp>
        <p:nvSpPr>
          <p:cNvPr id="25" name="四角形: 角を丸くする 24">
            <a:extLst>
              <a:ext uri="{FF2B5EF4-FFF2-40B4-BE49-F238E27FC236}">
                <a16:creationId xmlns:a16="http://schemas.microsoft.com/office/drawing/2014/main" id="{BCDC60E2-4F70-CE47-39D1-5866A4B4398C}"/>
              </a:ext>
            </a:extLst>
          </p:cNvPr>
          <p:cNvSpPr/>
          <p:nvPr/>
        </p:nvSpPr>
        <p:spPr>
          <a:xfrm>
            <a:off x="1157452" y="7211270"/>
            <a:ext cx="3284498" cy="1581307"/>
          </a:xfrm>
          <a:prstGeom prst="roundRect">
            <a:avLst>
              <a:gd name="adj" fmla="val 340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574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［申請］をクリックします。</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［削除］をクリックすると申請データを削除できます。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もう一度［申請］をクリックします。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grpSp>
        <p:nvGrpSpPr>
          <p:cNvPr id="4" name="グループ化 3">
            <a:extLst>
              <a:ext uri="{FF2B5EF4-FFF2-40B4-BE49-F238E27FC236}">
                <a16:creationId xmlns:a16="http://schemas.microsoft.com/office/drawing/2014/main" id="{C41DAF16-E989-3DA6-46EF-AE88E0DF10DF}"/>
              </a:ext>
            </a:extLst>
          </p:cNvPr>
          <p:cNvGrpSpPr/>
          <p:nvPr/>
        </p:nvGrpSpPr>
        <p:grpSpPr>
          <a:xfrm>
            <a:off x="555247" y="1836690"/>
            <a:ext cx="5747506" cy="2757007"/>
            <a:chOff x="555247" y="1648800"/>
            <a:chExt cx="5747506" cy="2757007"/>
          </a:xfrm>
        </p:grpSpPr>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47" y="1648800"/>
              <a:ext cx="5747506" cy="2757007"/>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3647234" y="4145655"/>
              <a:ext cx="429466" cy="159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グラフィックス 9" descr="再生 単色塗りつぶし">
            <a:extLst>
              <a:ext uri="{FF2B5EF4-FFF2-40B4-BE49-F238E27FC236}">
                <a16:creationId xmlns:a16="http://schemas.microsoft.com/office/drawing/2014/main" id="{D7BE91F0-0CB2-7119-F209-E2019957BA1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4" name="図 13">
            <a:extLst>
              <a:ext uri="{FF2B5EF4-FFF2-40B4-BE49-F238E27FC236}">
                <a16:creationId xmlns:a16="http://schemas.microsoft.com/office/drawing/2014/main" id="{9A5F3461-DE63-D01D-7D38-92C97F3AB37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8799" y="6045537"/>
            <a:ext cx="5750201" cy="2758177"/>
          </a:xfrm>
          <a:prstGeom prst="rect">
            <a:avLst/>
          </a:prstGeom>
        </p:spPr>
      </p:pic>
      <p:sp>
        <p:nvSpPr>
          <p:cNvPr id="17" name="四角形: 角を丸くする 16">
            <a:extLst>
              <a:ext uri="{FF2B5EF4-FFF2-40B4-BE49-F238E27FC236}">
                <a16:creationId xmlns:a16="http://schemas.microsoft.com/office/drawing/2014/main" id="{807B4027-CECD-C106-B019-2BEA9BD6A0F0}"/>
              </a:ext>
            </a:extLst>
          </p:cNvPr>
          <p:cNvSpPr/>
          <p:nvPr/>
        </p:nvSpPr>
        <p:spPr>
          <a:xfrm>
            <a:off x="3214267" y="7711025"/>
            <a:ext cx="429466" cy="159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93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851618"/>
            <a:chOff x="333909" y="1080000"/>
            <a:chExt cx="6488612" cy="85216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600164"/>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本マニュアルは、</a:t>
              </a:r>
              <a:r>
                <a:rPr lang="en-US" altLang="ja-JP" sz="1099" dirty="0">
                  <a:solidFill>
                    <a:schemeClr val="dk1"/>
                  </a:solidFill>
                  <a:latin typeface="HG丸ｺﾞｼｯｸM-PRO" panose="020F0600000000000000" pitchFamily="50" charset="-128"/>
                  <a:ea typeface="HG丸ｺﾞｼｯｸM-PRO" panose="020F0600000000000000" pitchFamily="50" charset="-128"/>
                </a:rPr>
                <a:t>2024</a:t>
              </a:r>
              <a:r>
                <a:rPr lang="ja-JP" altLang="en-US" sz="1099" dirty="0">
                  <a:solidFill>
                    <a:schemeClr val="dk1"/>
                  </a:solidFill>
                  <a:latin typeface="HG丸ｺﾞｼｯｸM-PRO" panose="020F0600000000000000" pitchFamily="50" charset="-128"/>
                  <a:ea typeface="HG丸ｺﾞｼｯｸM-PRO" panose="020F0600000000000000" pitchFamily="50" charset="-128"/>
                </a:rPr>
                <a:t>年</a:t>
              </a:r>
              <a:r>
                <a:rPr lang="en-US" altLang="ja-JP" sz="1099" dirty="0">
                  <a:solidFill>
                    <a:schemeClr val="dk1"/>
                  </a:solidFill>
                  <a:latin typeface="HG丸ｺﾞｼｯｸM-PRO" panose="020F0600000000000000" pitchFamily="50" charset="-128"/>
                  <a:ea typeface="HG丸ｺﾞｼｯｸM-PRO" panose="020F0600000000000000" pitchFamily="50" charset="-128"/>
                </a:rPr>
                <a:t>2</a:t>
              </a:r>
              <a:r>
                <a:rPr lang="ja-JP" altLang="en-US" sz="1099" dirty="0">
                  <a:solidFill>
                    <a:schemeClr val="dk1"/>
                  </a:solidFill>
                  <a:latin typeface="HG丸ｺﾞｼｯｸM-PRO" panose="020F0600000000000000" pitchFamily="50" charset="-128"/>
                  <a:ea typeface="HG丸ｺﾞｼｯｸM-PRO" panose="020F0600000000000000" pitchFamily="50" charset="-128"/>
                </a:rPr>
                <a:t>月</a:t>
              </a:r>
              <a:r>
                <a:rPr lang="en-US" altLang="ja-JP" sz="1099" dirty="0">
                  <a:solidFill>
                    <a:schemeClr val="dk1"/>
                  </a:solidFill>
                  <a:latin typeface="HG丸ｺﾞｼｯｸM-PRO" panose="020F0600000000000000" pitchFamily="50" charset="-128"/>
                  <a:ea typeface="HG丸ｺﾞｼｯｸM-PRO" panose="020F0600000000000000" pitchFamily="50" charset="-128"/>
                </a:rPr>
                <a:t>5</a:t>
              </a:r>
              <a:r>
                <a:rPr lang="ja-JP" altLang="en-US" sz="1099" dirty="0">
                  <a:solidFill>
                    <a:schemeClr val="dk1"/>
                  </a:solidFill>
                  <a:latin typeface="HG丸ｺﾞｼｯｸM-PRO" panose="020F0600000000000000" pitchFamily="50" charset="-128"/>
                  <a:ea typeface="HG丸ｺﾞｼｯｸM-PRO" panose="020F0600000000000000" pitchFamily="50" charset="-128"/>
                </a:rPr>
                <a:t>日時点のジンジャーの仕様で説明を記載しております。</a:t>
              </a:r>
            </a:p>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機能アップデートに伴い、仕様が変更される可能性がございますので、あらかじめご了承ください。</a:t>
              </a: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本マニュアルは、ジンジャーワークフローの従業員様向けの参考マニュアルとなります。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雛形のため、企業様ごとの運用に応じてご調整ください。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a:p>
              <a:r>
                <a:rPr lang="en-US" altLang="ja-JP" sz="1099" dirty="0">
                  <a:latin typeface="HG丸ｺﾞｼｯｸM-PRO" panose="020F0600000000000000" pitchFamily="50" charset="-128"/>
                  <a:ea typeface="HG丸ｺﾞｼｯｸM-PRO" panose="020F0600000000000000" pitchFamily="50" charset="-128"/>
                </a:rPr>
                <a:t>※</a:t>
              </a:r>
              <a:r>
                <a:rPr lang="ja-JP" altLang="en-US" sz="1099" dirty="0">
                  <a:latin typeface="HG丸ｺﾞｼｯｸM-PRO" panose="020F0600000000000000" pitchFamily="50" charset="-128"/>
                  <a:ea typeface="HG丸ｺﾞｼｯｸM-PRO" panose="020F0600000000000000" pitchFamily="50" charset="-128"/>
                </a:rPr>
                <a:t>ページ末に素材がございますので、画像の差し替えもご対応いただけます。</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③</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1"/>
            <a:ext cx="6120000" cy="2333312"/>
          </a:xfrm>
          <a:prstGeom prst="roundRect">
            <a:avLst>
              <a:gd name="adj" fmla="val 32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以下の表示が出たら再申請完了です。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247" y="1648801"/>
            <a:ext cx="5747506" cy="1361100"/>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052913AE-9649-21C0-133A-EF163E62F1BB}"/>
              </a:ext>
            </a:extLst>
          </p:cNvPr>
          <p:cNvSpPr/>
          <p:nvPr/>
        </p:nvSpPr>
        <p:spPr>
          <a:xfrm>
            <a:off x="983410" y="2080191"/>
            <a:ext cx="4820490" cy="279400"/>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79" name="四角形: 角を丸くする 78">
            <a:extLst>
              <a:ext uri="{FF2B5EF4-FFF2-40B4-BE49-F238E27FC236}">
                <a16:creationId xmlns:a16="http://schemas.microsoft.com/office/drawing/2014/main" id="{31A98152-3A1F-D083-5592-518D2318AFD8}"/>
              </a:ext>
            </a:extLst>
          </p:cNvPr>
          <p:cNvSpPr/>
          <p:nvPr/>
        </p:nvSpPr>
        <p:spPr>
          <a:xfrm>
            <a:off x="585000" y="4006172"/>
            <a:ext cx="5688000" cy="5190165"/>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四角形: 角を丸くする 79">
            <a:extLst>
              <a:ext uri="{FF2B5EF4-FFF2-40B4-BE49-F238E27FC236}">
                <a16:creationId xmlns:a16="http://schemas.microsoft.com/office/drawing/2014/main" id="{6722E95F-FAD5-D096-3D43-D87C7FD561C7}"/>
              </a:ext>
            </a:extLst>
          </p:cNvPr>
          <p:cNvSpPr/>
          <p:nvPr/>
        </p:nvSpPr>
        <p:spPr>
          <a:xfrm>
            <a:off x="718096" y="4146172"/>
            <a:ext cx="5421809" cy="4938375"/>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a:t>
            </a:r>
            <a:r>
              <a:rPr lang="ja-JP" altLang="en-US"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差し戻しコメントの確認方法</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2" name="テキスト ボックス 81">
            <a:extLst>
              <a:ext uri="{FF2B5EF4-FFF2-40B4-BE49-F238E27FC236}">
                <a16:creationId xmlns:a16="http://schemas.microsoft.com/office/drawing/2014/main" id="{3EC04D1E-40B6-F3CF-1A76-BFB301101C6D}"/>
              </a:ext>
            </a:extLst>
          </p:cNvPr>
          <p:cNvSpPr txBox="1"/>
          <p:nvPr/>
        </p:nvSpPr>
        <p:spPr>
          <a:xfrm>
            <a:off x="807606" y="4564614"/>
            <a:ext cx="5242789" cy="4632037"/>
          </a:xfrm>
          <a:prstGeom prst="rect">
            <a:avLst/>
          </a:prstGeom>
          <a:noFill/>
        </p:spPr>
        <p:txBody>
          <a:bodyPr wrap="square">
            <a:spAutoFit/>
          </a:bodyPr>
          <a:lstStyle/>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・トップページの差し戻し一覧から確認する</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・承認履歴から確認する</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i="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83" name="グループ化 82">
            <a:extLst>
              <a:ext uri="{FF2B5EF4-FFF2-40B4-BE49-F238E27FC236}">
                <a16:creationId xmlns:a16="http://schemas.microsoft.com/office/drawing/2014/main" id="{DAFB9DA8-E121-7875-212D-A1B0766C7FC1}"/>
              </a:ext>
            </a:extLst>
          </p:cNvPr>
          <p:cNvGrpSpPr/>
          <p:nvPr/>
        </p:nvGrpSpPr>
        <p:grpSpPr>
          <a:xfrm>
            <a:off x="436076" y="3535502"/>
            <a:ext cx="5985849" cy="360000"/>
            <a:chOff x="436076" y="993775"/>
            <a:chExt cx="5985849" cy="388800"/>
          </a:xfrm>
        </p:grpSpPr>
        <p:grpSp>
          <p:nvGrpSpPr>
            <p:cNvPr id="84" name="グループ化 83">
              <a:extLst>
                <a:ext uri="{FF2B5EF4-FFF2-40B4-BE49-F238E27FC236}">
                  <a16:creationId xmlns:a16="http://schemas.microsoft.com/office/drawing/2014/main" id="{0C05AF36-0347-3DBB-FC6A-E715EFD6C622}"/>
                </a:ext>
              </a:extLst>
            </p:cNvPr>
            <p:cNvGrpSpPr/>
            <p:nvPr/>
          </p:nvGrpSpPr>
          <p:grpSpPr>
            <a:xfrm>
              <a:off x="436076" y="993775"/>
              <a:ext cx="1560081" cy="388800"/>
              <a:chOff x="461216" y="5156407"/>
              <a:chExt cx="1560081" cy="388800"/>
            </a:xfrm>
          </p:grpSpPr>
          <p:sp>
            <p:nvSpPr>
              <p:cNvPr id="86" name="正方形/長方形 85">
                <a:extLst>
                  <a:ext uri="{FF2B5EF4-FFF2-40B4-BE49-F238E27FC236}">
                    <a16:creationId xmlns:a16="http://schemas.microsoft.com/office/drawing/2014/main" id="{6FF2BE40-3B58-77C7-AEC5-449BD24A272B}"/>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87" name="二等辺三角形 86">
                <a:extLst>
                  <a:ext uri="{FF2B5EF4-FFF2-40B4-BE49-F238E27FC236}">
                    <a16:creationId xmlns:a16="http://schemas.microsoft.com/office/drawing/2014/main" id="{002CD94C-3FC2-8B4E-986B-A830809A7B42}"/>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グラフィックス 87" descr="電球 単色塗りつぶし">
                <a:extLst>
                  <a:ext uri="{FF2B5EF4-FFF2-40B4-BE49-F238E27FC236}">
                    <a16:creationId xmlns:a16="http://schemas.microsoft.com/office/drawing/2014/main" id="{35387332-6A83-F6D8-6F8D-6184F3F7945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0200" y="5231579"/>
                <a:ext cx="261786" cy="261786"/>
              </a:xfrm>
              <a:prstGeom prst="rect">
                <a:avLst/>
              </a:prstGeom>
            </p:spPr>
          </p:pic>
        </p:grpSp>
        <p:cxnSp>
          <p:nvCxnSpPr>
            <p:cNvPr id="85" name="直線コネクタ 84">
              <a:extLst>
                <a:ext uri="{FF2B5EF4-FFF2-40B4-BE49-F238E27FC236}">
                  <a16:creationId xmlns:a16="http://schemas.microsoft.com/office/drawing/2014/main" id="{E2B43968-9CCC-D649-8D0B-0FECBB74759F}"/>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cxnSp>
        <p:nvCxnSpPr>
          <p:cNvPr id="96" name="直線コネクタ 95">
            <a:extLst>
              <a:ext uri="{FF2B5EF4-FFF2-40B4-BE49-F238E27FC236}">
                <a16:creationId xmlns:a16="http://schemas.microsoft.com/office/drawing/2014/main" id="{98CEA007-2723-1D2B-5FAD-DA3D2CCA905B}"/>
              </a:ext>
            </a:extLst>
          </p:cNvPr>
          <p:cNvCxnSpPr>
            <a:cxnSpLocks/>
          </p:cNvCxnSpPr>
          <p:nvPr/>
        </p:nvCxnSpPr>
        <p:spPr>
          <a:xfrm>
            <a:off x="436076" y="9375775"/>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97" name="図 96">
            <a:extLst>
              <a:ext uri="{FF2B5EF4-FFF2-40B4-BE49-F238E27FC236}">
                <a16:creationId xmlns:a16="http://schemas.microsoft.com/office/drawing/2014/main" id="{4DA91506-3E05-6A71-1D77-C0504B7978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07978" y="8170161"/>
            <a:ext cx="1267991" cy="1145206"/>
          </a:xfrm>
          <a:prstGeom prst="rect">
            <a:avLst/>
          </a:prstGeom>
        </p:spPr>
      </p:pic>
      <p:pic>
        <p:nvPicPr>
          <p:cNvPr id="105" name="図 104">
            <a:extLst>
              <a:ext uri="{FF2B5EF4-FFF2-40B4-BE49-F238E27FC236}">
                <a16:creationId xmlns:a16="http://schemas.microsoft.com/office/drawing/2014/main" id="{BCDB87CF-3F34-B251-6CC0-54ED1975E7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42392" y="4922084"/>
            <a:ext cx="3373217" cy="1607548"/>
          </a:xfrm>
          <a:prstGeom prst="rect">
            <a:avLst/>
          </a:prstGeom>
          <a:effectLst>
            <a:outerShdw blurRad="63500" sx="102000" sy="102000" algn="ctr" rotWithShape="0">
              <a:prstClr val="black">
                <a:alpha val="40000"/>
              </a:prstClr>
            </a:outerShdw>
          </a:effectLst>
        </p:spPr>
      </p:pic>
      <p:grpSp>
        <p:nvGrpSpPr>
          <p:cNvPr id="112" name="グループ化 111">
            <a:extLst>
              <a:ext uri="{FF2B5EF4-FFF2-40B4-BE49-F238E27FC236}">
                <a16:creationId xmlns:a16="http://schemas.microsoft.com/office/drawing/2014/main" id="{17B7D1DA-B22F-A3F5-2111-4BBD10B65FFA}"/>
              </a:ext>
            </a:extLst>
          </p:cNvPr>
          <p:cNvGrpSpPr/>
          <p:nvPr/>
        </p:nvGrpSpPr>
        <p:grpSpPr>
          <a:xfrm>
            <a:off x="1612116" y="6992524"/>
            <a:ext cx="3633769" cy="1869821"/>
            <a:chOff x="1507894" y="6948074"/>
            <a:chExt cx="3633769" cy="1869821"/>
          </a:xfrm>
        </p:grpSpPr>
        <p:pic>
          <p:nvPicPr>
            <p:cNvPr id="107" name="図 106">
              <a:extLst>
                <a:ext uri="{FF2B5EF4-FFF2-40B4-BE49-F238E27FC236}">
                  <a16:creationId xmlns:a16="http://schemas.microsoft.com/office/drawing/2014/main" id="{6441BAB8-79D8-901E-788E-7062A71EA64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20268" y="6948074"/>
              <a:ext cx="2621395" cy="1351674"/>
            </a:xfrm>
            <a:prstGeom prst="rect">
              <a:avLst/>
            </a:prstGeom>
            <a:effectLst>
              <a:outerShdw blurRad="63500" sx="102000" sy="102000" algn="ctr" rotWithShape="0">
                <a:prstClr val="black">
                  <a:alpha val="40000"/>
                </a:prstClr>
              </a:outerShdw>
            </a:effectLst>
          </p:spPr>
        </p:pic>
        <p:sp>
          <p:nvSpPr>
            <p:cNvPr id="110" name="四角形: 角を丸くする 109">
              <a:extLst>
                <a:ext uri="{FF2B5EF4-FFF2-40B4-BE49-F238E27FC236}">
                  <a16:creationId xmlns:a16="http://schemas.microsoft.com/office/drawing/2014/main" id="{78615A95-AB3A-93A5-53A0-4BC731BD0D3E}"/>
                </a:ext>
              </a:extLst>
            </p:cNvPr>
            <p:cNvSpPr/>
            <p:nvPr/>
          </p:nvSpPr>
          <p:spPr>
            <a:xfrm>
              <a:off x="1507894" y="7362027"/>
              <a:ext cx="3013873" cy="1455868"/>
            </a:xfrm>
            <a:prstGeom prst="roundRect">
              <a:avLst>
                <a:gd name="adj" fmla="val 493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二等辺三角形 110">
              <a:extLst>
                <a:ext uri="{FF2B5EF4-FFF2-40B4-BE49-F238E27FC236}">
                  <a16:creationId xmlns:a16="http://schemas.microsoft.com/office/drawing/2014/main" id="{7B268EB7-A7B5-F3D6-B95D-F41DF5DB3938}"/>
                </a:ext>
              </a:extLst>
            </p:cNvPr>
            <p:cNvSpPr/>
            <p:nvPr/>
          </p:nvSpPr>
          <p:spPr>
            <a:xfrm rot="2967891">
              <a:off x="4461576" y="7375495"/>
              <a:ext cx="248346" cy="43146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9" name="図 108">
              <a:extLst>
                <a:ext uri="{FF2B5EF4-FFF2-40B4-BE49-F238E27FC236}">
                  <a16:creationId xmlns:a16="http://schemas.microsoft.com/office/drawing/2014/main" id="{152CCF0E-581F-A435-18AD-1D23EAD315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677580" y="7557831"/>
              <a:ext cx="2674500" cy="1064259"/>
            </a:xfrm>
            <a:prstGeom prst="rect">
              <a:avLst/>
            </a:prstGeom>
          </p:spPr>
        </p:pic>
      </p:grpSp>
      <p:sp>
        <p:nvSpPr>
          <p:cNvPr id="113" name="Google Shape;248;p7">
            <a:extLst>
              <a:ext uri="{FF2B5EF4-FFF2-40B4-BE49-F238E27FC236}">
                <a16:creationId xmlns:a16="http://schemas.microsoft.com/office/drawing/2014/main" id="{B94AE480-0A6F-DAEC-E867-9CF39B802C0F}"/>
              </a:ext>
            </a:extLst>
          </p:cNvPr>
          <p:cNvSpPr/>
          <p:nvPr/>
        </p:nvSpPr>
        <p:spPr>
          <a:xfrm>
            <a:off x="3999771" y="6143294"/>
            <a:ext cx="635695" cy="18645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4" name="Google Shape;248;p7">
            <a:extLst>
              <a:ext uri="{FF2B5EF4-FFF2-40B4-BE49-F238E27FC236}">
                <a16:creationId xmlns:a16="http://schemas.microsoft.com/office/drawing/2014/main" id="{A3ECD0BA-E299-8F4D-DF9C-15A940D5373F}"/>
              </a:ext>
            </a:extLst>
          </p:cNvPr>
          <p:cNvSpPr/>
          <p:nvPr/>
        </p:nvSpPr>
        <p:spPr>
          <a:xfrm>
            <a:off x="4761674" y="7214333"/>
            <a:ext cx="353935" cy="18645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5" name="Google Shape;248;p7">
            <a:extLst>
              <a:ext uri="{FF2B5EF4-FFF2-40B4-BE49-F238E27FC236}">
                <a16:creationId xmlns:a16="http://schemas.microsoft.com/office/drawing/2014/main" id="{0635C8A4-3F21-E65C-E5B1-6EA33B13CA55}"/>
              </a:ext>
            </a:extLst>
          </p:cNvPr>
          <p:cNvSpPr/>
          <p:nvPr/>
        </p:nvSpPr>
        <p:spPr>
          <a:xfrm>
            <a:off x="2942084" y="8015785"/>
            <a:ext cx="1057687" cy="21601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28378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申請対応状況や内容を確認する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トップページ右上の［申請］＞［申請一覧］をクリックします。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以下の画面から対応状況や申請内容を確認できます。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承認完了後の申請も確認できます。</a:t>
              </a: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5" name="図 14">
            <a:extLst>
              <a:ext uri="{FF2B5EF4-FFF2-40B4-BE49-F238E27FC236}">
                <a16:creationId xmlns:a16="http://schemas.microsoft.com/office/drawing/2014/main" id="{C4BC0368-FEE9-9697-1FA4-E3551BFC07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5247" y="1653290"/>
            <a:ext cx="5747506" cy="2748026"/>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3F48A239-27D2-70C6-17F5-CCB194BFC852}"/>
              </a:ext>
            </a:extLst>
          </p:cNvPr>
          <p:cNvSpPr/>
          <p:nvPr/>
        </p:nvSpPr>
        <p:spPr>
          <a:xfrm>
            <a:off x="4775200" y="2654387"/>
            <a:ext cx="511174" cy="15866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B3D439B8-5150-3B92-570A-FCE9DFFF5B4B}"/>
              </a:ext>
            </a:extLst>
          </p:cNvPr>
          <p:cNvSpPr/>
          <p:nvPr/>
        </p:nvSpPr>
        <p:spPr>
          <a:xfrm>
            <a:off x="2444750" y="4038920"/>
            <a:ext cx="424458" cy="125618"/>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8CAB483D-9B1A-A2B3-FD63-A31F3D4602CB}"/>
              </a:ext>
            </a:extLst>
          </p:cNvPr>
          <p:cNvGrpSpPr/>
          <p:nvPr/>
        </p:nvGrpSpPr>
        <p:grpSpPr>
          <a:xfrm>
            <a:off x="1922274" y="3239321"/>
            <a:ext cx="2246957" cy="721507"/>
            <a:chOff x="4210078" y="1557339"/>
            <a:chExt cx="2246957" cy="721507"/>
          </a:xfrm>
        </p:grpSpPr>
        <p:sp>
          <p:nvSpPr>
            <p:cNvPr id="19" name="四角形: 角を丸くする 18">
              <a:extLst>
                <a:ext uri="{FF2B5EF4-FFF2-40B4-BE49-F238E27FC236}">
                  <a16:creationId xmlns:a16="http://schemas.microsoft.com/office/drawing/2014/main" id="{30D43328-5A4A-9919-F578-E5C9EC15F58D}"/>
                </a:ext>
              </a:extLst>
            </p:cNvPr>
            <p:cNvSpPr/>
            <p:nvPr/>
          </p:nvSpPr>
          <p:spPr>
            <a:xfrm>
              <a:off x="4210078" y="1557339"/>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申請書</a:t>
              </a:r>
              <a:r>
                <a:rPr kumimoji="1" lang="en-US" altLang="ja-JP" sz="1000" dirty="0">
                  <a:solidFill>
                    <a:schemeClr val="bg1"/>
                  </a:solidFill>
                  <a:latin typeface="HG丸ｺﾞｼｯｸM-PRO" panose="020F0600000000000000" pitchFamily="50" charset="-128"/>
                  <a:ea typeface="HG丸ｺﾞｼｯｸM-PRO" panose="020F0600000000000000" pitchFamily="50" charset="-128"/>
                </a:rPr>
                <a:t>No,</a:t>
              </a:r>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をクリックして、</a:t>
              </a:r>
              <a:endParaRPr kumimoji="1"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各申請ごとに個別確認もできます。</a:t>
              </a:r>
            </a:p>
          </p:txBody>
        </p:sp>
        <p:sp>
          <p:nvSpPr>
            <p:cNvPr id="27" name="二等辺三角形 26">
              <a:extLst>
                <a:ext uri="{FF2B5EF4-FFF2-40B4-BE49-F238E27FC236}">
                  <a16:creationId xmlns:a16="http://schemas.microsoft.com/office/drawing/2014/main" id="{C5C90BF6-451D-C95C-4C2F-C4F82D61469F}"/>
                </a:ext>
              </a:extLst>
            </p:cNvPr>
            <p:cNvSpPr/>
            <p:nvPr/>
          </p:nvSpPr>
          <p:spPr>
            <a:xfrm rot="11889035">
              <a:off x="5192582" y="2023775"/>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0" name="図 29">
            <a:extLst>
              <a:ext uri="{FF2B5EF4-FFF2-40B4-BE49-F238E27FC236}">
                <a16:creationId xmlns:a16="http://schemas.microsoft.com/office/drawing/2014/main" id="{D9EB4CB5-F847-64A6-0214-91BCB23B8BD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58799" y="6049968"/>
            <a:ext cx="5750201" cy="2749314"/>
          </a:xfrm>
          <a:prstGeom prst="rect">
            <a:avLst/>
          </a:prstGeom>
          <a:ln>
            <a:noFill/>
          </a:ln>
          <a:effectLst>
            <a:outerShdw blurRad="63500" sx="102000" sy="102000" algn="ctr" rotWithShape="0">
              <a:prstClr val="black">
                <a:alpha val="40000"/>
              </a:prstClr>
            </a:outerShdw>
          </a:effectLst>
        </p:spPr>
      </p:pic>
      <p:grpSp>
        <p:nvGrpSpPr>
          <p:cNvPr id="43" name="グループ化 42">
            <a:extLst>
              <a:ext uri="{FF2B5EF4-FFF2-40B4-BE49-F238E27FC236}">
                <a16:creationId xmlns:a16="http://schemas.microsoft.com/office/drawing/2014/main" id="{5683CC4B-9F33-36EF-4C97-AC16292B178C}"/>
              </a:ext>
            </a:extLst>
          </p:cNvPr>
          <p:cNvGrpSpPr/>
          <p:nvPr/>
        </p:nvGrpSpPr>
        <p:grpSpPr>
          <a:xfrm>
            <a:off x="1838484" y="7586203"/>
            <a:ext cx="2666874" cy="717713"/>
            <a:chOff x="8773369" y="5425722"/>
            <a:chExt cx="2666874" cy="717713"/>
          </a:xfrm>
        </p:grpSpPr>
        <p:sp>
          <p:nvSpPr>
            <p:cNvPr id="31" name="四角形: 角を丸くする 30">
              <a:extLst>
                <a:ext uri="{FF2B5EF4-FFF2-40B4-BE49-F238E27FC236}">
                  <a16:creationId xmlns:a16="http://schemas.microsoft.com/office/drawing/2014/main" id="{A6885BAF-D3DB-D9A0-B1F1-C154D15C2A44}"/>
                </a:ext>
              </a:extLst>
            </p:cNvPr>
            <p:cNvSpPr/>
            <p:nvPr/>
          </p:nvSpPr>
          <p:spPr>
            <a:xfrm>
              <a:off x="8880344" y="5425722"/>
              <a:ext cx="2559899" cy="488704"/>
            </a:xfrm>
            <a:prstGeom prst="roundRect">
              <a:avLst>
                <a:gd name="adj" fmla="val 41829"/>
              </a:avLst>
            </a:prstGeom>
            <a:solidFill>
              <a:srgbClr val="ED7D31"/>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0" dirty="0">
                  <a:latin typeface="HG丸ｺﾞｼｯｸM-PRO" panose="020F0600000000000000" pitchFamily="50" charset="-128"/>
                  <a:ea typeface="HG丸ｺﾞｼｯｸM-PRO" panose="020F0600000000000000" pitchFamily="50" charset="-128"/>
                  <a:cs typeface="Arial" panose="020B0604020202020204" pitchFamily="34" charset="0"/>
                </a:rPr>
                <a:t>申請内容や承認ルート内の申請の</a:t>
              </a:r>
              <a:endParaRPr lang="en-US" altLang="ja-JP" sz="1100" b="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algn="ctr"/>
              <a:r>
                <a:rPr lang="ja-JP" altLang="en-US" sz="1100" b="0" dirty="0">
                  <a:latin typeface="HG丸ｺﾞｼｯｸM-PRO" panose="020F0600000000000000" pitchFamily="50" charset="-128"/>
                  <a:ea typeface="HG丸ｺﾞｼｯｸM-PRO" panose="020F0600000000000000" pitchFamily="50" charset="-128"/>
                  <a:cs typeface="Arial" panose="020B0604020202020204" pitchFamily="34" charset="0"/>
                </a:rPr>
                <a:t>対応状況を確認できます。</a:t>
              </a:r>
            </a:p>
          </p:txBody>
        </p:sp>
        <p:cxnSp>
          <p:nvCxnSpPr>
            <p:cNvPr id="38" name="直線コネクタ 37">
              <a:extLst>
                <a:ext uri="{FF2B5EF4-FFF2-40B4-BE49-F238E27FC236}">
                  <a16:creationId xmlns:a16="http://schemas.microsoft.com/office/drawing/2014/main" id="{E59C3E72-97EC-A477-D3BC-3634844DDAEA}"/>
                </a:ext>
              </a:extLst>
            </p:cNvPr>
            <p:cNvCxnSpPr>
              <a:cxnSpLocks/>
              <a:endCxn id="39" idx="7"/>
            </p:cNvCxnSpPr>
            <p:nvPr/>
          </p:nvCxnSpPr>
          <p:spPr>
            <a:xfrm flipH="1">
              <a:off x="8896281" y="5734122"/>
              <a:ext cx="246928" cy="28640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39" name="楕円 38">
              <a:extLst>
                <a:ext uri="{FF2B5EF4-FFF2-40B4-BE49-F238E27FC236}">
                  <a16:creationId xmlns:a16="http://schemas.microsoft.com/office/drawing/2014/main" id="{551BFD95-8AA0-4165-745C-7029B2A964D7}"/>
                </a:ext>
              </a:extLst>
            </p:cNvPr>
            <p:cNvSpPr/>
            <p:nvPr/>
          </p:nvSpPr>
          <p:spPr>
            <a:xfrm>
              <a:off x="8773369" y="5999435"/>
              <a:ext cx="144000" cy="144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40" name="四角形: 角を丸くする 39">
            <a:extLst>
              <a:ext uri="{FF2B5EF4-FFF2-40B4-BE49-F238E27FC236}">
                <a16:creationId xmlns:a16="http://schemas.microsoft.com/office/drawing/2014/main" id="{1D386045-490D-161B-F2C8-945790BC5E88}"/>
              </a:ext>
            </a:extLst>
          </p:cNvPr>
          <p:cNvSpPr/>
          <p:nvPr/>
        </p:nvSpPr>
        <p:spPr>
          <a:xfrm>
            <a:off x="1103868" y="6584666"/>
            <a:ext cx="4672817" cy="885367"/>
          </a:xfrm>
          <a:prstGeom prst="roundRect">
            <a:avLst>
              <a:gd name="adj" fmla="val 1424"/>
            </a:avLst>
          </a:prstGeom>
          <a:noFill/>
          <a:ln w="3810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596459A8-3E14-CFB3-D43E-6AC859F29F32}"/>
              </a:ext>
            </a:extLst>
          </p:cNvPr>
          <p:cNvSpPr/>
          <p:nvPr/>
        </p:nvSpPr>
        <p:spPr>
          <a:xfrm>
            <a:off x="1578193" y="8095701"/>
            <a:ext cx="288708" cy="155030"/>
          </a:xfrm>
          <a:prstGeom prst="roundRect">
            <a:avLst>
              <a:gd name="adj" fmla="val 1424"/>
            </a:avLst>
          </a:prstGeom>
          <a:noFill/>
          <a:ln w="3810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四角形: 角を丸くする 41">
            <a:extLst>
              <a:ext uri="{FF2B5EF4-FFF2-40B4-BE49-F238E27FC236}">
                <a16:creationId xmlns:a16="http://schemas.microsoft.com/office/drawing/2014/main" id="{DBD3DFC1-5EFC-6EDE-CDEF-AA091FE71DC0}"/>
              </a:ext>
            </a:extLst>
          </p:cNvPr>
          <p:cNvSpPr/>
          <p:nvPr/>
        </p:nvSpPr>
        <p:spPr>
          <a:xfrm>
            <a:off x="5135453" y="8084357"/>
            <a:ext cx="394490" cy="166374"/>
          </a:xfrm>
          <a:prstGeom prst="roundRect">
            <a:avLst>
              <a:gd name="adj" fmla="val 1424"/>
            </a:avLst>
          </a:prstGeom>
          <a:noFill/>
          <a:ln w="3810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1784A9FF-7035-84B1-DFA3-507CA018D36E}"/>
              </a:ext>
            </a:extLst>
          </p:cNvPr>
          <p:cNvGrpSpPr/>
          <p:nvPr/>
        </p:nvGrpSpPr>
        <p:grpSpPr>
          <a:xfrm>
            <a:off x="1596999" y="6027876"/>
            <a:ext cx="4672816" cy="652105"/>
            <a:chOff x="5325979" y="5366594"/>
            <a:chExt cx="4672816" cy="652105"/>
          </a:xfrm>
        </p:grpSpPr>
        <p:cxnSp>
          <p:nvCxnSpPr>
            <p:cNvPr id="46" name="直線コネクタ 45">
              <a:extLst>
                <a:ext uri="{FF2B5EF4-FFF2-40B4-BE49-F238E27FC236}">
                  <a16:creationId xmlns:a16="http://schemas.microsoft.com/office/drawing/2014/main" id="{DB61A2DC-6E84-6861-639D-26236F33BED6}"/>
                </a:ext>
              </a:extLst>
            </p:cNvPr>
            <p:cNvCxnSpPr>
              <a:cxnSpLocks/>
              <a:stCxn id="45" idx="2"/>
            </p:cNvCxnSpPr>
            <p:nvPr/>
          </p:nvCxnSpPr>
          <p:spPr>
            <a:xfrm>
              <a:off x="7662387" y="5731965"/>
              <a:ext cx="1089613" cy="201537"/>
            </a:xfrm>
            <a:prstGeom prst="line">
              <a:avLst/>
            </a:prstGeom>
            <a:solidFill>
              <a:srgbClr val="ED7D31"/>
            </a:solidFill>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ACE9A852-6128-3C45-F481-B6DA0B5178B8}"/>
                </a:ext>
              </a:extLst>
            </p:cNvPr>
            <p:cNvSpPr/>
            <p:nvPr/>
          </p:nvSpPr>
          <p:spPr>
            <a:xfrm>
              <a:off x="8680000" y="5874699"/>
              <a:ext cx="144000" cy="144000"/>
            </a:xfrm>
            <a:prstGeom prst="ellipse">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DD06639-F0FA-0CC1-42FD-ED2F2FAF85BB}"/>
                </a:ext>
              </a:extLst>
            </p:cNvPr>
            <p:cNvSpPr/>
            <p:nvPr/>
          </p:nvSpPr>
          <p:spPr>
            <a:xfrm>
              <a:off x="5325979" y="5366594"/>
              <a:ext cx="4672816" cy="365371"/>
            </a:xfrm>
            <a:prstGeom prst="roundRect">
              <a:avLst>
                <a:gd name="adj" fmla="val 41829"/>
              </a:avLst>
            </a:prstGeom>
            <a:solidFill>
              <a:srgbClr val="ED7D31"/>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HG丸ｺﾞｼｯｸM-PRO" panose="020F0600000000000000" pitchFamily="50" charset="-128"/>
                  <a:ea typeface="HG丸ｺﾞｼｯｸM-PRO" panose="020F0600000000000000" pitchFamily="50" charset="-128"/>
                </a:rPr>
                <a:t>検索条件を入力し、［検索］をクリックすると申請を検索できます。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grpSp>
        <p:nvGrpSpPr>
          <p:cNvPr id="50" name="グループ化 49">
            <a:extLst>
              <a:ext uri="{FF2B5EF4-FFF2-40B4-BE49-F238E27FC236}">
                <a16:creationId xmlns:a16="http://schemas.microsoft.com/office/drawing/2014/main" id="{2F05975F-DF0E-6870-5E00-253B5F81FBC2}"/>
              </a:ext>
            </a:extLst>
          </p:cNvPr>
          <p:cNvGrpSpPr/>
          <p:nvPr/>
        </p:nvGrpSpPr>
        <p:grpSpPr>
          <a:xfrm>
            <a:off x="1596999" y="8194801"/>
            <a:ext cx="4107678" cy="681598"/>
            <a:chOff x="8664102" y="5175207"/>
            <a:chExt cx="4107678" cy="681598"/>
          </a:xfrm>
        </p:grpSpPr>
        <p:sp>
          <p:nvSpPr>
            <p:cNvPr id="51" name="四角形: 角を丸くする 50">
              <a:extLst>
                <a:ext uri="{FF2B5EF4-FFF2-40B4-BE49-F238E27FC236}">
                  <a16:creationId xmlns:a16="http://schemas.microsoft.com/office/drawing/2014/main" id="{D36F066D-7226-533D-5C2C-D8197E0BE776}"/>
                </a:ext>
              </a:extLst>
            </p:cNvPr>
            <p:cNvSpPr/>
            <p:nvPr/>
          </p:nvSpPr>
          <p:spPr>
            <a:xfrm>
              <a:off x="8664102" y="5437919"/>
              <a:ext cx="4107678" cy="418886"/>
            </a:xfrm>
            <a:prstGeom prst="roundRect">
              <a:avLst>
                <a:gd name="adj" fmla="val 41829"/>
              </a:avLst>
            </a:prstGeom>
            <a:solidFill>
              <a:srgbClr val="ED7D31"/>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申請のコピーや</a:t>
              </a:r>
              <a:r>
                <a:rPr lang="en-US" altLang="ja-JP" sz="11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PDF</a:t>
              </a:r>
              <a:r>
                <a:rPr lang="ja-JP" altLang="en-US" sz="1100" b="0" i="0" u="none" strike="noStrike" cap="none" dirty="0">
                  <a:solidFill>
                    <a:schemeClr val="bg1"/>
                  </a:solidFill>
                  <a:latin typeface="HG丸ｺﾞｼｯｸM-PRO" panose="020F0600000000000000" pitchFamily="50" charset="-128"/>
                  <a:ea typeface="HG丸ｺﾞｼｯｸM-PRO" panose="020F0600000000000000" pitchFamily="50" charset="-128"/>
                  <a:cs typeface="Arial" panose="020B0604020202020204" pitchFamily="34" charset="0"/>
                  <a:sym typeface="Arial"/>
                </a:rPr>
                <a:t>ファイルでダウンロードできます。</a:t>
              </a:r>
            </a:p>
          </p:txBody>
        </p:sp>
        <p:cxnSp>
          <p:nvCxnSpPr>
            <p:cNvPr id="52" name="直線コネクタ 51">
              <a:extLst>
                <a:ext uri="{FF2B5EF4-FFF2-40B4-BE49-F238E27FC236}">
                  <a16:creationId xmlns:a16="http://schemas.microsoft.com/office/drawing/2014/main" id="{A220CA6E-E21E-7522-D33B-6F291D5433BA}"/>
                </a:ext>
              </a:extLst>
            </p:cNvPr>
            <p:cNvCxnSpPr>
              <a:cxnSpLocks/>
            </p:cNvCxnSpPr>
            <p:nvPr/>
          </p:nvCxnSpPr>
          <p:spPr>
            <a:xfrm flipH="1">
              <a:off x="11917890" y="5225182"/>
              <a:ext cx="246928" cy="28640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89454C6F-AF91-D507-175E-BC5F46B7A789}"/>
                </a:ext>
              </a:extLst>
            </p:cNvPr>
            <p:cNvSpPr/>
            <p:nvPr/>
          </p:nvSpPr>
          <p:spPr>
            <a:xfrm>
              <a:off x="12097890" y="5175207"/>
              <a:ext cx="144000" cy="1440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293630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申請対応状況や内容を確認する ②</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1"/>
            <a:ext cx="6120000" cy="4460844"/>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［承認履歴］をクリックすると、承認ルート内の申請の対応状況を確認できます。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0A718E65-D208-5D07-59B4-991FBDCF20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8434" y="1648800"/>
            <a:ext cx="5760000" cy="1416000"/>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482EF2EE-0090-15AF-B6EB-45D3A8C0C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434" y="3310120"/>
            <a:ext cx="5760000" cy="1848000"/>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5082857" y="2356801"/>
            <a:ext cx="528803" cy="160932"/>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a:extLst>
              <a:ext uri="{FF2B5EF4-FFF2-40B4-BE49-F238E27FC236}">
                <a16:creationId xmlns:a16="http://schemas.microsoft.com/office/drawing/2014/main" id="{694C13DB-B293-9167-249F-535C628C88D3}"/>
              </a:ext>
            </a:extLst>
          </p:cNvPr>
          <p:cNvSpPr/>
          <p:nvPr/>
        </p:nvSpPr>
        <p:spPr>
          <a:xfrm>
            <a:off x="5182114" y="2596781"/>
            <a:ext cx="388306" cy="71398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3">
            <a:extLst>
              <a:ext uri="{FF2B5EF4-FFF2-40B4-BE49-F238E27FC236}">
                <a16:creationId xmlns:a16="http://schemas.microsoft.com/office/drawing/2014/main" id="{0D90AC94-E962-746E-1FD8-8441BCAFA880}"/>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4"/>
              </a:rPr>
              <a:t>こちら</a:t>
            </a:r>
            <a:endParaRPr kumimoji="1" lang="ja-JP" altLang="en-US" dirty="0"/>
          </a:p>
        </p:txBody>
      </p:sp>
    </p:spTree>
    <p:extLst>
      <p:ext uri="{BB962C8B-B14F-4D97-AF65-F5344CB8AC3E}">
        <p14:creationId xmlns:p14="http://schemas.microsoft.com/office/powerpoint/2010/main" val="174170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通知アラートを確認する</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TOP</a:t>
              </a:r>
              <a:r>
                <a:rPr lang="ja-JP" altLang="en-US" sz="1100" dirty="0">
                  <a:solidFill>
                    <a:schemeClr val="tx1"/>
                  </a:solidFill>
                  <a:latin typeface="HG丸ｺﾞｼｯｸM-PRO" panose="020F0600000000000000" pitchFamily="50" charset="-128"/>
                  <a:ea typeface="HG丸ｺﾞｼｯｸM-PRO" panose="020F0600000000000000" pitchFamily="50" charset="-128"/>
                </a:rPr>
                <a:t>ページ右上の［通知］をクリックします。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通知内容が一覧で確認できます。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チェックしたうえで［既読にする］をクリックすると、既読にできます。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6" name="Google Shape;217;p5">
            <a:extLst>
              <a:ext uri="{FF2B5EF4-FFF2-40B4-BE49-F238E27FC236}">
                <a16:creationId xmlns:a16="http://schemas.microsoft.com/office/drawing/2014/main" id="{7FFEBC30-6CCE-E42E-D5DC-12AFDDEC5C78}"/>
              </a:ext>
            </a:extLst>
          </p:cNvPr>
          <p:cNvSpPr/>
          <p:nvPr/>
        </p:nvSpPr>
        <p:spPr>
          <a:xfrm>
            <a:off x="2103750" y="7382954"/>
            <a:ext cx="426182" cy="450342"/>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dk1"/>
                </a:solidFill>
                <a:latin typeface="Quattrocento Sans"/>
                <a:ea typeface="Quattrocento Sans"/>
                <a:cs typeface="Quattrocento Sans"/>
                <a:sym typeface="Quattrocento Sans"/>
              </a:rPr>
              <a:t>2</a:t>
            </a:r>
            <a:endParaRPr sz="2400" b="0" i="0" u="none" strike="noStrike" cap="none" dirty="0">
              <a:solidFill>
                <a:schemeClr val="dk1"/>
              </a:solidFill>
              <a:latin typeface="Quattrocento Sans"/>
              <a:ea typeface="Quattrocento Sans"/>
              <a:cs typeface="Quattrocento Sans"/>
              <a:sym typeface="Quattrocento Sans"/>
            </a:endParaRPr>
          </a:p>
        </p:txBody>
      </p:sp>
      <p:pic>
        <p:nvPicPr>
          <p:cNvPr id="6" name="図 5">
            <a:extLst>
              <a:ext uri="{FF2B5EF4-FFF2-40B4-BE49-F238E27FC236}">
                <a16:creationId xmlns:a16="http://schemas.microsoft.com/office/drawing/2014/main" id="{C87C1659-F9E1-652B-04B6-7725498102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8" t="-873"/>
          <a:stretch/>
        </p:blipFill>
        <p:spPr>
          <a:xfrm>
            <a:off x="554580" y="1771755"/>
            <a:ext cx="5754420" cy="2562247"/>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4EFD7B3F-9EB0-F56A-6CD0-C38D83B91C2D}"/>
              </a:ext>
            </a:extLst>
          </p:cNvPr>
          <p:cNvSpPr/>
          <p:nvPr/>
        </p:nvSpPr>
        <p:spPr>
          <a:xfrm>
            <a:off x="5508339" y="1768591"/>
            <a:ext cx="303738" cy="30213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A5BEFF45-9F64-B6DB-3694-6F27FA00DE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6209" y="6046660"/>
            <a:ext cx="5760000" cy="2757687"/>
          </a:xfrm>
          <a:prstGeom prst="rect">
            <a:avLst/>
          </a:prstGeom>
        </p:spPr>
      </p:pic>
    </p:spTree>
    <p:extLst>
      <p:ext uri="{BB962C8B-B14F-4D97-AF65-F5344CB8AC3E}">
        <p14:creationId xmlns:p14="http://schemas.microsoft.com/office/powerpoint/2010/main" val="424178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5396541"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95359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本章では、ワークフロー申請に関するスマートフォン画面での操作方法を説明します。</a:t>
            </a:r>
            <a:br>
              <a:rPr lang="en-US" altLang="ja-JP" sz="1399" dirty="0">
                <a:solidFill>
                  <a:schemeClr val="tx1"/>
                </a:solidFill>
                <a:latin typeface="HG丸ｺﾞｼｯｸM-PRO" panose="020F0600000000000000" pitchFamily="50" charset="-128"/>
                <a:ea typeface="HG丸ｺﾞｼｯｸM-PRO" panose="020F0600000000000000" pitchFamily="50" charset="-128"/>
              </a:rPr>
            </a:b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ジンジャーワークフローアプリはございません。ブラウザ上でご対応ください。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3785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769441"/>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ジンジャーワークフローではレスポンシブ対応により、スマートフォン端末での操作ができます。</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）にアクセスするとワークフローのトップ画面が表示されます。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849788"/>
            <a:ext cx="6120000" cy="588089"/>
            <a:chOff x="189000" y="4326247"/>
            <a:chExt cx="6480000" cy="768559"/>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1"/>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申請する｜パソコン画面</a:t>
              </a:r>
              <a:endParaRPr kumimoji="1" lang="ja-JP" altLang="en-US" sz="1100" b="1" dirty="0">
                <a:solidFill>
                  <a:srgbClr val="E46B32"/>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20808" y="2897746"/>
            <a:ext cx="2988000" cy="4465818"/>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E46B32"/>
                </a:solidFill>
                <a:latin typeface="HG丸ｺﾞｼｯｸM-PRO" panose="020F0600000000000000" pitchFamily="50" charset="-128"/>
                <a:ea typeface="HG丸ｺﾞｼｯｸM-PRO" panose="020F0600000000000000" pitchFamily="50" charset="-128"/>
              </a:rPr>
              <a:t>ワークフロー</a:t>
            </a:r>
            <a:r>
              <a:rPr lang="en-US" altLang="ja-JP" sz="1100" b="1" dirty="0">
                <a:solidFill>
                  <a:srgbClr val="E46B32"/>
                </a:solidFill>
                <a:latin typeface="HG丸ｺﾞｼｯｸM-PRO" panose="020F0600000000000000" pitchFamily="50" charset="-128"/>
                <a:ea typeface="HG丸ｺﾞｼｯｸM-PRO" panose="020F0600000000000000" pitchFamily="50" charset="-128"/>
              </a:rPr>
              <a:t>TOP</a:t>
            </a:r>
            <a:r>
              <a:rPr lang="ja-JP" altLang="en-US" sz="1100" b="1" dirty="0">
                <a:solidFill>
                  <a:srgbClr val="E46B32"/>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58717" y="2897746"/>
            <a:ext cx="2988000" cy="4465818"/>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pic>
        <p:nvPicPr>
          <p:cNvPr id="19" name="図 18" descr="グラフィカル ユーザー インターフェイス, アプリケーション, Teams&#10;&#10;自動的に生成された説明">
            <a:extLst>
              <a:ext uri="{FF2B5EF4-FFF2-40B4-BE49-F238E27FC236}">
                <a16:creationId xmlns:a16="http://schemas.microsoft.com/office/drawing/2014/main" id="{E3DFEF8B-68E7-3B2A-71FF-41906356C1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756754" y="3293751"/>
            <a:ext cx="2574061" cy="3785309"/>
          </a:xfrm>
          <a:prstGeom prst="rect">
            <a:avLst/>
          </a:prstGeom>
          <a:effectLst>
            <a:outerShdw blurRad="63500" sx="102000" sy="102000" algn="ctr" rotWithShape="0">
              <a:prstClr val="black">
                <a:alpha val="40000"/>
              </a:prstClr>
            </a:outerShdw>
          </a:effectLst>
        </p:spPr>
      </p:pic>
      <p:pic>
        <p:nvPicPr>
          <p:cNvPr id="20" name="図 19">
            <a:extLst>
              <a:ext uri="{FF2B5EF4-FFF2-40B4-BE49-F238E27FC236}">
                <a16:creationId xmlns:a16="http://schemas.microsoft.com/office/drawing/2014/main" id="{C6287716-493F-FD57-8EE0-37861E220CF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27185" y="3293751"/>
            <a:ext cx="2574061" cy="37853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507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885"/>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本章では参考資料とカスタマイズ可能な画像素材についてご案内します。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操作の手順等ご不明な部分がございましたら、本資料にも記載がございます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27</a:t>
            </a:fld>
            <a:endParaRPr lang="ja-JP" altLang="en-US" dirty="0"/>
          </a:p>
        </p:txBody>
      </p:sp>
      <p:grpSp>
        <p:nvGrpSpPr>
          <p:cNvPr id="2" name="グループ化 1">
            <a:extLst>
              <a:ext uri="{FF2B5EF4-FFF2-40B4-BE49-F238E27FC236}">
                <a16:creationId xmlns:a16="http://schemas.microsoft.com/office/drawing/2014/main" id="{DBA76222-FBAE-BC02-2F4D-4089534A7B66}"/>
              </a:ext>
            </a:extLst>
          </p:cNvPr>
          <p:cNvGrpSpPr/>
          <p:nvPr/>
        </p:nvGrpSpPr>
        <p:grpSpPr>
          <a:xfrm>
            <a:off x="397237" y="4281368"/>
            <a:ext cx="6125074" cy="992813"/>
            <a:chOff x="361966" y="2665791"/>
            <a:chExt cx="6125074" cy="992813"/>
          </a:xfrm>
        </p:grpSpPr>
        <p:grpSp>
          <p:nvGrpSpPr>
            <p:cNvPr id="13" name="グループ化 12">
              <a:extLst>
                <a:ext uri="{FF2B5EF4-FFF2-40B4-BE49-F238E27FC236}">
                  <a16:creationId xmlns:a16="http://schemas.microsoft.com/office/drawing/2014/main" id="{EBF96998-5FA1-FF78-70EE-747076F07391}"/>
                </a:ext>
              </a:extLst>
            </p:cNvPr>
            <p:cNvGrpSpPr/>
            <p:nvPr/>
          </p:nvGrpSpPr>
          <p:grpSpPr>
            <a:xfrm>
              <a:off x="361966" y="2665791"/>
              <a:ext cx="6116079" cy="215306"/>
              <a:chOff x="266891" y="1251896"/>
              <a:chExt cx="6462520" cy="215444"/>
            </a:xfrm>
          </p:grpSpPr>
          <p:sp>
            <p:nvSpPr>
              <p:cNvPr id="16" name="字幕 4">
                <a:extLst>
                  <a:ext uri="{FF2B5EF4-FFF2-40B4-BE49-F238E27FC236}">
                    <a16:creationId xmlns:a16="http://schemas.microsoft.com/office/drawing/2014/main" id="{972D03DF-CD25-CF60-8478-ADDF65145DA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17" name="Google Shape;113;p23">
                <a:extLst>
                  <a:ext uri="{FF2B5EF4-FFF2-40B4-BE49-F238E27FC236}">
                    <a16:creationId xmlns:a16="http://schemas.microsoft.com/office/drawing/2014/main" id="{AB5D74E7-66C5-E687-9A7D-59CEF669AA82}"/>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4" name="テキスト ボックス 13">
              <a:extLst>
                <a:ext uri="{FF2B5EF4-FFF2-40B4-BE49-F238E27FC236}">
                  <a16:creationId xmlns:a16="http://schemas.microsoft.com/office/drawing/2014/main" id="{3406BB6E-5EBF-89BC-B3AD-4A7DD739415D}"/>
                </a:ext>
              </a:extLst>
            </p:cNvPr>
            <p:cNvSpPr txBox="1"/>
            <p:nvPr/>
          </p:nvSpPr>
          <p:spPr>
            <a:xfrm>
              <a:off x="370961" y="2969941"/>
              <a:ext cx="6116079" cy="261482"/>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◆マニュアルの確認はこちら</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DDA7D2FE-3B83-DFE5-6855-AF2B62CA9BA4}"/>
                </a:ext>
              </a:extLst>
            </p:cNvPr>
            <p:cNvSpPr/>
            <p:nvPr/>
          </p:nvSpPr>
          <p:spPr>
            <a:xfrm>
              <a:off x="1864204" y="3320267"/>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画像素材の使い方</a:t>
            </a:r>
          </a:p>
        </p:txBody>
      </p:sp>
      <p:sp>
        <p:nvSpPr>
          <p:cNvPr id="8" name="テキスト ボックス 7">
            <a:extLst>
              <a:ext uri="{FF2B5EF4-FFF2-40B4-BE49-F238E27FC236}">
                <a16:creationId xmlns:a16="http://schemas.microsoft.com/office/drawing/2014/main" id="{54C57B95-16B9-ECFE-3C8A-066CB61C89C7}"/>
              </a:ext>
            </a:extLst>
          </p:cNvPr>
          <p:cNvSpPr txBox="1"/>
          <p:nvPr/>
        </p:nvSpPr>
        <p:spPr>
          <a:xfrm>
            <a:off x="370961" y="899424"/>
            <a:ext cx="6116079" cy="938077"/>
          </a:xfrm>
          <a:prstGeom prst="rect">
            <a:avLst/>
          </a:prstGeom>
          <a:noFill/>
        </p:spPr>
        <p:txBody>
          <a:bodyPr wrap="square" rtlCol="0">
            <a:spAutoFit/>
          </a:bodyPr>
          <a:lstStyle/>
          <a:p>
            <a:r>
              <a:rPr kumimoji="1" lang="ja-JP" altLang="en-US" sz="1099" dirty="0">
                <a:latin typeface="HG丸ｺﾞｼｯｸM-PRO" panose="020F0600000000000000" pitchFamily="50" charset="-128"/>
                <a:ea typeface="HG丸ｺﾞｼｯｸM-PRO" panose="020F0600000000000000" pitchFamily="50" charset="-128"/>
              </a:rPr>
              <a:t>ジンジャーワークフローは申請可能な項目によって、ワークフロー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画面の表示を変更することができます。</a:t>
            </a:r>
            <a:endParaRPr kumimoji="1" lang="en-US" altLang="ja-JP" sz="1099" dirty="0">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latin typeface="HG丸ｺﾞｼｯｸM-PRO" panose="020F0600000000000000" pitchFamily="50" charset="-128"/>
                <a:ea typeface="HG丸ｺﾞｼｯｸM-PRO" panose="020F0600000000000000" pitchFamily="50" charset="-128"/>
              </a:rPr>
              <a:t>そのため、本マニュアル内の画像差し替えが必要であれば、ワークフロー画面のスクリーンショットをお取りいただくか、以下の画像を組み合わせてお使いのワークフロー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画面を作成ください。</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5C155DF2-EE77-175D-8640-238A2D4F2805}"/>
              </a:ext>
            </a:extLst>
          </p:cNvPr>
          <p:cNvGrpSpPr/>
          <p:nvPr/>
        </p:nvGrpSpPr>
        <p:grpSpPr>
          <a:xfrm>
            <a:off x="370961" y="1935959"/>
            <a:ext cx="6116079" cy="367195"/>
            <a:chOff x="369000" y="3519814"/>
            <a:chExt cx="6120000" cy="367430"/>
          </a:xfrm>
        </p:grpSpPr>
        <p:cxnSp>
          <p:nvCxnSpPr>
            <p:cNvPr id="12" name="直線コネクタ 11">
              <a:extLst>
                <a:ext uri="{FF2B5EF4-FFF2-40B4-BE49-F238E27FC236}">
                  <a16:creationId xmlns:a16="http://schemas.microsoft.com/office/drawing/2014/main" id="{98D98DB7-CD31-0B77-61C8-80A5596308AF}"/>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29F99EF-44A0-3364-9AB2-B0F0192DCB10}"/>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7FDA24A-B0AC-5EF7-09F4-C9623777206B}"/>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自社で利用する項目を選択する</a:t>
              </a:r>
            </a:p>
          </p:txBody>
        </p:sp>
        <p:cxnSp>
          <p:nvCxnSpPr>
            <p:cNvPr id="18" name="直線コネクタ 17">
              <a:extLst>
                <a:ext uri="{FF2B5EF4-FFF2-40B4-BE49-F238E27FC236}">
                  <a16:creationId xmlns:a16="http://schemas.microsoft.com/office/drawing/2014/main" id="{FC062845-B83E-BBE7-5783-8FCC8233B511}"/>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33C8396D-1976-54C2-F028-C3CE9CC4828F}"/>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①</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23" name="直線コネクタ 22">
              <a:extLst>
                <a:ext uri="{FF2B5EF4-FFF2-40B4-BE49-F238E27FC236}">
                  <a16:creationId xmlns:a16="http://schemas.microsoft.com/office/drawing/2014/main" id="{EC5015FC-2475-D28B-D2B4-EA0CC26896D3}"/>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537B585D-B6A2-585D-DEFE-B7A58502EFD3}"/>
              </a:ext>
            </a:extLst>
          </p:cNvPr>
          <p:cNvGrpSpPr/>
          <p:nvPr/>
        </p:nvGrpSpPr>
        <p:grpSpPr>
          <a:xfrm>
            <a:off x="370961" y="3649203"/>
            <a:ext cx="6116079" cy="367195"/>
            <a:chOff x="369000" y="3519814"/>
            <a:chExt cx="6120000" cy="367430"/>
          </a:xfrm>
        </p:grpSpPr>
        <p:cxnSp>
          <p:nvCxnSpPr>
            <p:cNvPr id="29" name="直線コネクタ 28">
              <a:extLst>
                <a:ext uri="{FF2B5EF4-FFF2-40B4-BE49-F238E27FC236}">
                  <a16:creationId xmlns:a16="http://schemas.microsoft.com/office/drawing/2014/main" id="{DD5D369E-411C-EC8C-7F70-60BD991CCBD7}"/>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632FF24-DFA4-5414-2E65-7F973B5D4D4D}"/>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EE47FBD-1648-1C59-D35D-67DC76A9CC82}"/>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基となる画像に並べ、グループ化する</a:t>
              </a:r>
            </a:p>
          </p:txBody>
        </p:sp>
        <p:cxnSp>
          <p:nvCxnSpPr>
            <p:cNvPr id="32" name="直線コネクタ 31">
              <a:extLst>
                <a:ext uri="{FF2B5EF4-FFF2-40B4-BE49-F238E27FC236}">
                  <a16:creationId xmlns:a16="http://schemas.microsoft.com/office/drawing/2014/main" id="{D05F5D14-779C-278B-32D6-A8D539EC9565}"/>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4244B172-E116-E2B9-8F1D-0011060B51D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②</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76A38AC2-0907-7E77-60E4-4840C32F0C72}"/>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F1017550-6ABB-6795-D755-EDDBABB164ED}"/>
              </a:ext>
            </a:extLst>
          </p:cNvPr>
          <p:cNvGrpSpPr/>
          <p:nvPr/>
        </p:nvGrpSpPr>
        <p:grpSpPr>
          <a:xfrm>
            <a:off x="370961" y="6462195"/>
            <a:ext cx="6116079" cy="367195"/>
            <a:chOff x="369000" y="3519814"/>
            <a:chExt cx="6120000" cy="367430"/>
          </a:xfrm>
        </p:grpSpPr>
        <p:cxnSp>
          <p:nvCxnSpPr>
            <p:cNvPr id="36" name="直線コネクタ 35">
              <a:extLst>
                <a:ext uri="{FF2B5EF4-FFF2-40B4-BE49-F238E27FC236}">
                  <a16:creationId xmlns:a16="http://schemas.microsoft.com/office/drawing/2014/main" id="{E78B175A-6BF0-7469-04CF-D5E99B3B4251}"/>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98D44DD-3CC0-BADE-C3FD-197347A3E186}"/>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4999DC-EF0F-588F-3FB0-B44675214F86}"/>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本マニュアル内に貼り付ける</a:t>
              </a:r>
            </a:p>
          </p:txBody>
        </p:sp>
        <p:cxnSp>
          <p:nvCxnSpPr>
            <p:cNvPr id="39" name="直線コネクタ 38">
              <a:extLst>
                <a:ext uri="{FF2B5EF4-FFF2-40B4-BE49-F238E27FC236}">
                  <a16:creationId xmlns:a16="http://schemas.microsoft.com/office/drawing/2014/main" id="{8C5DA6A8-365F-00EC-4835-7A570FEB2BCC}"/>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DA3AE2D7-B838-B050-6B29-24AF121AAC0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③</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41" name="直線コネクタ 40">
              <a:extLst>
                <a:ext uri="{FF2B5EF4-FFF2-40B4-BE49-F238E27FC236}">
                  <a16:creationId xmlns:a16="http://schemas.microsoft.com/office/drawing/2014/main" id="{3B4E52D0-BBCF-0C7A-1494-296E8BB33D65}"/>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1">
            <a:extLst>
              <a:ext uri="{FF2B5EF4-FFF2-40B4-BE49-F238E27FC236}">
                <a16:creationId xmlns:a16="http://schemas.microsoft.com/office/drawing/2014/main" id="{88AD5D90-3496-863F-0088-4ED38A4D6CCF}"/>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28</a:t>
            </a:fld>
            <a:endParaRPr lang="ja-JP" altLang="en-US" dirty="0"/>
          </a:p>
        </p:txBody>
      </p:sp>
      <p:grpSp>
        <p:nvGrpSpPr>
          <p:cNvPr id="60" name="グループ化 59">
            <a:extLst>
              <a:ext uri="{FF2B5EF4-FFF2-40B4-BE49-F238E27FC236}">
                <a16:creationId xmlns:a16="http://schemas.microsoft.com/office/drawing/2014/main" id="{4B69A1FF-FFCC-4060-3BF6-E241724F6ED8}"/>
              </a:ext>
            </a:extLst>
          </p:cNvPr>
          <p:cNvGrpSpPr/>
          <p:nvPr/>
        </p:nvGrpSpPr>
        <p:grpSpPr>
          <a:xfrm>
            <a:off x="1253332" y="4232159"/>
            <a:ext cx="4351336" cy="2146558"/>
            <a:chOff x="1253332" y="4232159"/>
            <a:chExt cx="4351336" cy="2146558"/>
          </a:xfrm>
        </p:grpSpPr>
        <p:pic>
          <p:nvPicPr>
            <p:cNvPr id="22" name="図 21" descr="モニター画面に映るウェブサイトのスクリーンショット&#10;&#10;中程度の精度で自動的に生成された説明">
              <a:extLst>
                <a:ext uri="{FF2B5EF4-FFF2-40B4-BE49-F238E27FC236}">
                  <a16:creationId xmlns:a16="http://schemas.microsoft.com/office/drawing/2014/main" id="{FC7676D6-0296-04EC-795D-1223226447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53332" y="4232159"/>
              <a:ext cx="4351336" cy="2146558"/>
            </a:xfrm>
            <a:prstGeom prst="rect">
              <a:avLst/>
            </a:prstGeom>
          </p:spPr>
        </p:pic>
        <p:grpSp>
          <p:nvGrpSpPr>
            <p:cNvPr id="24" name="グループ化 23">
              <a:extLst>
                <a:ext uri="{FF2B5EF4-FFF2-40B4-BE49-F238E27FC236}">
                  <a16:creationId xmlns:a16="http://schemas.microsoft.com/office/drawing/2014/main" id="{EE099150-6038-3431-5E91-E49912832395}"/>
                </a:ext>
              </a:extLst>
            </p:cNvPr>
            <p:cNvGrpSpPr/>
            <p:nvPr/>
          </p:nvGrpSpPr>
          <p:grpSpPr>
            <a:xfrm>
              <a:off x="2508188" y="4789499"/>
              <a:ext cx="1841624" cy="694266"/>
              <a:chOff x="1990864" y="2567678"/>
              <a:chExt cx="2714174" cy="1223868"/>
            </a:xfrm>
          </p:grpSpPr>
          <p:pic>
            <p:nvPicPr>
              <p:cNvPr id="2" name="図 1">
                <a:extLst>
                  <a:ext uri="{FF2B5EF4-FFF2-40B4-BE49-F238E27FC236}">
                    <a16:creationId xmlns:a16="http://schemas.microsoft.com/office/drawing/2014/main" id="{F6CA4C7A-C5B4-C650-6370-6409D0AC40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0864" y="2567804"/>
                <a:ext cx="773050" cy="1223616"/>
              </a:xfrm>
              <a:prstGeom prst="rect">
                <a:avLst/>
              </a:prstGeom>
            </p:spPr>
          </p:pic>
          <p:pic>
            <p:nvPicPr>
              <p:cNvPr id="11" name="図 10">
                <a:extLst>
                  <a:ext uri="{FF2B5EF4-FFF2-40B4-BE49-F238E27FC236}">
                    <a16:creationId xmlns:a16="http://schemas.microsoft.com/office/drawing/2014/main" id="{529FD8D3-29F7-58F8-0B5E-A917278ECE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3714" y="2574836"/>
                <a:ext cx="740762" cy="1209553"/>
              </a:xfrm>
              <a:prstGeom prst="rect">
                <a:avLst/>
              </a:prstGeom>
            </p:spPr>
          </p:pic>
          <p:pic>
            <p:nvPicPr>
              <p:cNvPr id="19" name="図 18">
                <a:extLst>
                  <a:ext uri="{FF2B5EF4-FFF2-40B4-BE49-F238E27FC236}">
                    <a16:creationId xmlns:a16="http://schemas.microsoft.com/office/drawing/2014/main" id="{4377CF21-A92F-4BEC-E418-954DF5372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4276" y="2567678"/>
                <a:ext cx="740762" cy="1223868"/>
              </a:xfrm>
              <a:prstGeom prst="rect">
                <a:avLst/>
              </a:prstGeom>
            </p:spPr>
          </p:pic>
        </p:grpSp>
      </p:grpSp>
      <p:grpSp>
        <p:nvGrpSpPr>
          <p:cNvPr id="57" name="グループ化 56">
            <a:extLst>
              <a:ext uri="{FF2B5EF4-FFF2-40B4-BE49-F238E27FC236}">
                <a16:creationId xmlns:a16="http://schemas.microsoft.com/office/drawing/2014/main" id="{D98130EE-3ED8-39AB-735F-204FB162075F}"/>
              </a:ext>
            </a:extLst>
          </p:cNvPr>
          <p:cNvGrpSpPr/>
          <p:nvPr/>
        </p:nvGrpSpPr>
        <p:grpSpPr>
          <a:xfrm>
            <a:off x="2290051" y="2452925"/>
            <a:ext cx="2277899" cy="987299"/>
            <a:chOff x="601755" y="4358303"/>
            <a:chExt cx="2714174" cy="1223868"/>
          </a:xfrm>
        </p:grpSpPr>
        <p:pic>
          <p:nvPicPr>
            <p:cNvPr id="54" name="図 53">
              <a:extLst>
                <a:ext uri="{FF2B5EF4-FFF2-40B4-BE49-F238E27FC236}">
                  <a16:creationId xmlns:a16="http://schemas.microsoft.com/office/drawing/2014/main" id="{A716877E-6772-1802-8A97-F7B1E28F075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1755" y="4358429"/>
              <a:ext cx="773050" cy="1223616"/>
            </a:xfrm>
            <a:prstGeom prst="rect">
              <a:avLst/>
            </a:prstGeom>
          </p:spPr>
        </p:pic>
        <p:pic>
          <p:nvPicPr>
            <p:cNvPr id="55" name="図 54">
              <a:extLst>
                <a:ext uri="{FF2B5EF4-FFF2-40B4-BE49-F238E27FC236}">
                  <a16:creationId xmlns:a16="http://schemas.microsoft.com/office/drawing/2014/main" id="{9FB3994F-D1DE-881E-0C0F-6810314CB9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04605" y="4365461"/>
              <a:ext cx="740762" cy="1209553"/>
            </a:xfrm>
            <a:prstGeom prst="rect">
              <a:avLst/>
            </a:prstGeom>
          </p:spPr>
        </p:pic>
        <p:pic>
          <p:nvPicPr>
            <p:cNvPr id="56" name="図 55">
              <a:extLst>
                <a:ext uri="{FF2B5EF4-FFF2-40B4-BE49-F238E27FC236}">
                  <a16:creationId xmlns:a16="http://schemas.microsoft.com/office/drawing/2014/main" id="{831D9820-FCF0-9113-E865-E616DBABFB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575167" y="4358303"/>
              <a:ext cx="740762" cy="1223868"/>
            </a:xfrm>
            <a:prstGeom prst="rect">
              <a:avLst/>
            </a:prstGeom>
          </p:spPr>
        </p:pic>
      </p:grpSp>
      <p:pic>
        <p:nvPicPr>
          <p:cNvPr id="59" name="図 58">
            <a:extLst>
              <a:ext uri="{FF2B5EF4-FFF2-40B4-BE49-F238E27FC236}">
                <a16:creationId xmlns:a16="http://schemas.microsoft.com/office/drawing/2014/main" id="{70E9BB29-378B-E8D6-8CA0-82BF6A23A67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66432" y="7043230"/>
            <a:ext cx="4125135" cy="2401396"/>
          </a:xfrm>
          <a:prstGeom prst="rect">
            <a:avLst/>
          </a:prstGeom>
          <a:effectLst>
            <a:outerShdw blurRad="63500" sx="102000" sy="102000" algn="ctr" rotWithShape="0">
              <a:prstClr val="black">
                <a:alpha val="40000"/>
              </a:prstClr>
            </a:outerShdw>
          </a:effectLst>
        </p:spPr>
      </p:pic>
      <p:grpSp>
        <p:nvGrpSpPr>
          <p:cNvPr id="61" name="グループ化 60">
            <a:extLst>
              <a:ext uri="{FF2B5EF4-FFF2-40B4-BE49-F238E27FC236}">
                <a16:creationId xmlns:a16="http://schemas.microsoft.com/office/drawing/2014/main" id="{27400CEC-024E-5A4B-D6A7-4D79773A16BF}"/>
              </a:ext>
            </a:extLst>
          </p:cNvPr>
          <p:cNvGrpSpPr/>
          <p:nvPr/>
        </p:nvGrpSpPr>
        <p:grpSpPr>
          <a:xfrm>
            <a:off x="1698298" y="7517142"/>
            <a:ext cx="3461405" cy="1750619"/>
            <a:chOff x="1253332" y="4232159"/>
            <a:chExt cx="4351336" cy="2146558"/>
          </a:xfrm>
        </p:grpSpPr>
        <p:pic>
          <p:nvPicPr>
            <p:cNvPr id="62" name="図 61" descr="モニター画面に映るウェブサイトのスクリーンショット&#10;&#10;中程度の精度で自動的に生成された説明">
              <a:extLst>
                <a:ext uri="{FF2B5EF4-FFF2-40B4-BE49-F238E27FC236}">
                  <a16:creationId xmlns:a16="http://schemas.microsoft.com/office/drawing/2014/main" id="{122E894B-D182-3273-1650-9D5EC984743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53332" y="4232159"/>
              <a:ext cx="4351336" cy="2146558"/>
            </a:xfrm>
            <a:prstGeom prst="rect">
              <a:avLst/>
            </a:prstGeom>
          </p:spPr>
        </p:pic>
        <p:grpSp>
          <p:nvGrpSpPr>
            <p:cNvPr id="63" name="グループ化 62">
              <a:extLst>
                <a:ext uri="{FF2B5EF4-FFF2-40B4-BE49-F238E27FC236}">
                  <a16:creationId xmlns:a16="http://schemas.microsoft.com/office/drawing/2014/main" id="{D1C4EB6B-7074-AFC9-9513-C0BF46BB3EE5}"/>
                </a:ext>
              </a:extLst>
            </p:cNvPr>
            <p:cNvGrpSpPr/>
            <p:nvPr/>
          </p:nvGrpSpPr>
          <p:grpSpPr>
            <a:xfrm>
              <a:off x="2508188" y="4789499"/>
              <a:ext cx="1841624" cy="694266"/>
              <a:chOff x="1990864" y="2567678"/>
              <a:chExt cx="2714174" cy="1223868"/>
            </a:xfrm>
          </p:grpSpPr>
          <p:pic>
            <p:nvPicPr>
              <p:cNvPr id="64" name="図 63">
                <a:extLst>
                  <a:ext uri="{FF2B5EF4-FFF2-40B4-BE49-F238E27FC236}">
                    <a16:creationId xmlns:a16="http://schemas.microsoft.com/office/drawing/2014/main" id="{9724E003-7E81-29AC-4206-28774693D9A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990864" y="2567804"/>
                <a:ext cx="773050" cy="1223616"/>
              </a:xfrm>
              <a:prstGeom prst="rect">
                <a:avLst/>
              </a:prstGeom>
            </p:spPr>
          </p:pic>
          <p:pic>
            <p:nvPicPr>
              <p:cNvPr id="65" name="図 64">
                <a:extLst>
                  <a:ext uri="{FF2B5EF4-FFF2-40B4-BE49-F238E27FC236}">
                    <a16:creationId xmlns:a16="http://schemas.microsoft.com/office/drawing/2014/main" id="{AFF08502-80C2-91DF-58E2-DA81D48ADA5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93714" y="2574836"/>
                <a:ext cx="740762" cy="1209553"/>
              </a:xfrm>
              <a:prstGeom prst="rect">
                <a:avLst/>
              </a:prstGeom>
            </p:spPr>
          </p:pic>
          <p:pic>
            <p:nvPicPr>
              <p:cNvPr id="66" name="図 65">
                <a:extLst>
                  <a:ext uri="{FF2B5EF4-FFF2-40B4-BE49-F238E27FC236}">
                    <a16:creationId xmlns:a16="http://schemas.microsoft.com/office/drawing/2014/main" id="{64560198-99C1-45E7-C6FB-7A40197ED91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964276" y="2567678"/>
                <a:ext cx="740762" cy="1223868"/>
              </a:xfrm>
              <a:prstGeom prst="rect">
                <a:avLst/>
              </a:prstGeom>
            </p:spPr>
          </p:pic>
        </p:grpSp>
      </p:grpSp>
      <p:sp>
        <p:nvSpPr>
          <p:cNvPr id="67" name="四角形: 角を丸くする 66">
            <a:extLst>
              <a:ext uri="{FF2B5EF4-FFF2-40B4-BE49-F238E27FC236}">
                <a16:creationId xmlns:a16="http://schemas.microsoft.com/office/drawing/2014/main" id="{06FC4628-7B5A-3A62-2EEF-3519FA3B691C}"/>
              </a:ext>
            </a:extLst>
          </p:cNvPr>
          <p:cNvSpPr/>
          <p:nvPr/>
        </p:nvSpPr>
        <p:spPr>
          <a:xfrm>
            <a:off x="2253284" y="4666265"/>
            <a:ext cx="2351433" cy="920343"/>
          </a:xfrm>
          <a:prstGeom prst="roundRect">
            <a:avLst>
              <a:gd name="adj" fmla="val 3057"/>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四角形: 角を丸くする 67">
            <a:extLst>
              <a:ext uri="{FF2B5EF4-FFF2-40B4-BE49-F238E27FC236}">
                <a16:creationId xmlns:a16="http://schemas.microsoft.com/office/drawing/2014/main" id="{91DDA86F-0392-7F7A-AD61-87EB909E0FF1}"/>
              </a:ext>
            </a:extLst>
          </p:cNvPr>
          <p:cNvSpPr/>
          <p:nvPr/>
        </p:nvSpPr>
        <p:spPr>
          <a:xfrm>
            <a:off x="1698297" y="7476722"/>
            <a:ext cx="3461405" cy="1791039"/>
          </a:xfrm>
          <a:prstGeom prst="roundRect">
            <a:avLst>
              <a:gd name="adj" fmla="val 1980"/>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0071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グループ化 43">
            <a:extLst>
              <a:ext uri="{FF2B5EF4-FFF2-40B4-BE49-F238E27FC236}">
                <a16:creationId xmlns:a16="http://schemas.microsoft.com/office/drawing/2014/main" id="{91900F62-0DF4-6636-F500-79F0AB9D7DFE}"/>
              </a:ext>
            </a:extLst>
          </p:cNvPr>
          <p:cNvGrpSpPr/>
          <p:nvPr/>
        </p:nvGrpSpPr>
        <p:grpSpPr>
          <a:xfrm>
            <a:off x="365560" y="6328994"/>
            <a:ext cx="3364230" cy="2989177"/>
            <a:chOff x="363596" y="1411711"/>
            <a:chExt cx="4214686" cy="2709519"/>
          </a:xfrm>
        </p:grpSpPr>
        <p:sp>
          <p:nvSpPr>
            <p:cNvPr id="45" name="正方形/長方形 44">
              <a:extLst>
                <a:ext uri="{FF2B5EF4-FFF2-40B4-BE49-F238E27FC236}">
                  <a16:creationId xmlns:a16="http://schemas.microsoft.com/office/drawing/2014/main" id="{FC0170A5-6ED7-623B-DE33-DC30E7E488C2}"/>
                </a:ext>
              </a:extLst>
            </p:cNvPr>
            <p:cNvSpPr/>
            <p:nvPr/>
          </p:nvSpPr>
          <p:spPr>
            <a:xfrm>
              <a:off x="363596" y="1411711"/>
              <a:ext cx="4214686" cy="27095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46" name="テキスト ボックス 45">
              <a:extLst>
                <a:ext uri="{FF2B5EF4-FFF2-40B4-BE49-F238E27FC236}">
                  <a16:creationId xmlns:a16="http://schemas.microsoft.com/office/drawing/2014/main" id="{1D8BA45C-F66F-393E-6D9E-3DC7FD9ADD20}"/>
                </a:ext>
              </a:extLst>
            </p:cNvPr>
            <p:cNvSpPr txBox="1"/>
            <p:nvPr/>
          </p:nvSpPr>
          <p:spPr>
            <a:xfrm>
              <a:off x="467924" y="1479639"/>
              <a:ext cx="2448218" cy="26165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a:t>
              </a:r>
            </a:p>
          </p:txBody>
        </p:sp>
      </p:grpSp>
      <p:grpSp>
        <p:nvGrpSpPr>
          <p:cNvPr id="70" name="グループ化 69">
            <a:extLst>
              <a:ext uri="{FF2B5EF4-FFF2-40B4-BE49-F238E27FC236}">
                <a16:creationId xmlns:a16="http://schemas.microsoft.com/office/drawing/2014/main" id="{0D49D4E3-BD8B-FF18-6D0E-897B3AC8BD2B}"/>
              </a:ext>
            </a:extLst>
          </p:cNvPr>
          <p:cNvGrpSpPr/>
          <p:nvPr/>
        </p:nvGrpSpPr>
        <p:grpSpPr>
          <a:xfrm>
            <a:off x="658983" y="1503208"/>
            <a:ext cx="5540034" cy="2729229"/>
            <a:chOff x="363596" y="1411712"/>
            <a:chExt cx="421468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67924" y="1479640"/>
              <a:ext cx="1648335"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a:t>
              </a: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29</a:t>
            </a:fld>
            <a:endParaRPr lang="ja-JP" altLang="en-US" dirty="0"/>
          </a:p>
        </p:txBody>
      </p:sp>
      <p:pic>
        <p:nvPicPr>
          <p:cNvPr id="9" name="図 8">
            <a:extLst>
              <a:ext uri="{FF2B5EF4-FFF2-40B4-BE49-F238E27FC236}">
                <a16:creationId xmlns:a16="http://schemas.microsoft.com/office/drawing/2014/main" id="{E9C7A661-577B-1951-630D-152C8F29DD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1755" y="4358429"/>
            <a:ext cx="773050" cy="1223616"/>
          </a:xfrm>
          <a:prstGeom prst="rect">
            <a:avLst/>
          </a:prstGeom>
        </p:spPr>
      </p:pic>
      <p:pic>
        <p:nvPicPr>
          <p:cNvPr id="15" name="図 14">
            <a:extLst>
              <a:ext uri="{FF2B5EF4-FFF2-40B4-BE49-F238E27FC236}">
                <a16:creationId xmlns:a16="http://schemas.microsoft.com/office/drawing/2014/main" id="{DB5BC991-B7CC-0179-1267-8E0D8CCC98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4605" y="4365461"/>
            <a:ext cx="740762" cy="1209553"/>
          </a:xfrm>
          <a:prstGeom prst="rect">
            <a:avLst/>
          </a:prstGeom>
        </p:spPr>
      </p:pic>
      <p:pic>
        <p:nvPicPr>
          <p:cNvPr id="22" name="図 21">
            <a:extLst>
              <a:ext uri="{FF2B5EF4-FFF2-40B4-BE49-F238E27FC236}">
                <a16:creationId xmlns:a16="http://schemas.microsoft.com/office/drawing/2014/main" id="{10B26BBA-50D0-7459-8062-71F97B42D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75167" y="4358303"/>
            <a:ext cx="740762" cy="1223868"/>
          </a:xfrm>
          <a:prstGeom prst="rect">
            <a:avLst/>
          </a:prstGeom>
        </p:spPr>
      </p:pic>
      <p:pic>
        <p:nvPicPr>
          <p:cNvPr id="25" name="図 24">
            <a:extLst>
              <a:ext uri="{FF2B5EF4-FFF2-40B4-BE49-F238E27FC236}">
                <a16:creationId xmlns:a16="http://schemas.microsoft.com/office/drawing/2014/main" id="{D8654AAF-3618-BD94-40CF-7A84CCA26B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5729" y="4343989"/>
            <a:ext cx="744341" cy="1252496"/>
          </a:xfrm>
          <a:prstGeom prst="rect">
            <a:avLst/>
          </a:prstGeom>
        </p:spPr>
      </p:pic>
      <p:pic>
        <p:nvPicPr>
          <p:cNvPr id="30" name="図 29">
            <a:extLst>
              <a:ext uri="{FF2B5EF4-FFF2-40B4-BE49-F238E27FC236}">
                <a16:creationId xmlns:a16="http://schemas.microsoft.com/office/drawing/2014/main" id="{1898902F-9B00-B102-71A7-747FCDB351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19870" y="4356514"/>
            <a:ext cx="744341" cy="1227446"/>
          </a:xfrm>
          <a:prstGeom prst="rect">
            <a:avLst/>
          </a:prstGeom>
        </p:spPr>
      </p:pic>
      <p:pic>
        <p:nvPicPr>
          <p:cNvPr id="34" name="図 33">
            <a:extLst>
              <a:ext uri="{FF2B5EF4-FFF2-40B4-BE49-F238E27FC236}">
                <a16:creationId xmlns:a16="http://schemas.microsoft.com/office/drawing/2014/main" id="{6B1A6552-3A35-0C33-1F47-5A05EE5819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94012" y="4358303"/>
            <a:ext cx="762233" cy="1223868"/>
          </a:xfrm>
          <a:prstGeom prst="rect">
            <a:avLst/>
          </a:prstGeom>
        </p:spPr>
      </p:pic>
      <p:grpSp>
        <p:nvGrpSpPr>
          <p:cNvPr id="38" name="グループ化 37">
            <a:extLst>
              <a:ext uri="{FF2B5EF4-FFF2-40B4-BE49-F238E27FC236}">
                <a16:creationId xmlns:a16="http://schemas.microsoft.com/office/drawing/2014/main" id="{90B800D5-897B-85E7-DF1B-4C37D621FE3D}"/>
              </a:ext>
            </a:extLst>
          </p:cNvPr>
          <p:cNvGrpSpPr/>
          <p:nvPr/>
        </p:nvGrpSpPr>
        <p:grpSpPr>
          <a:xfrm>
            <a:off x="281018" y="5755965"/>
            <a:ext cx="6295964" cy="359769"/>
            <a:chOff x="407502" y="1728889"/>
            <a:chExt cx="6042992" cy="356680"/>
          </a:xfrm>
        </p:grpSpPr>
        <p:sp>
          <p:nvSpPr>
            <p:cNvPr id="40" name="正方形/長方形 39">
              <a:extLst>
                <a:ext uri="{FF2B5EF4-FFF2-40B4-BE49-F238E27FC236}">
                  <a16:creationId xmlns:a16="http://schemas.microsoft.com/office/drawing/2014/main" id="{57933501-E6D7-90E6-588B-DE3BFF32EC16}"/>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スマートフォン画面</a:t>
              </a:r>
            </a:p>
          </p:txBody>
        </p:sp>
        <p:sp>
          <p:nvSpPr>
            <p:cNvPr id="42" name="Google Shape;113;p23">
              <a:extLst>
                <a:ext uri="{FF2B5EF4-FFF2-40B4-BE49-F238E27FC236}">
                  <a16:creationId xmlns:a16="http://schemas.microsoft.com/office/drawing/2014/main" id="{4463C479-E286-D6DB-B251-ECAE946B95B6}"/>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pic>
        <p:nvPicPr>
          <p:cNvPr id="47" name="図 46">
            <a:extLst>
              <a:ext uri="{FF2B5EF4-FFF2-40B4-BE49-F238E27FC236}">
                <a16:creationId xmlns:a16="http://schemas.microsoft.com/office/drawing/2014/main" id="{889ADA80-F378-E718-01F9-8BCC382E565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67795" y="6433685"/>
            <a:ext cx="798201" cy="802965"/>
          </a:xfrm>
          <a:prstGeom prst="rect">
            <a:avLst/>
          </a:prstGeom>
          <a:effectLst>
            <a:outerShdw blurRad="63500" sx="102000" sy="102000" algn="ctr" rotWithShape="0">
              <a:prstClr val="black">
                <a:alpha val="40000"/>
              </a:prstClr>
            </a:outerShdw>
          </a:effectLst>
        </p:spPr>
      </p:pic>
      <p:pic>
        <p:nvPicPr>
          <p:cNvPr id="48" name="図 47">
            <a:extLst>
              <a:ext uri="{FF2B5EF4-FFF2-40B4-BE49-F238E27FC236}">
                <a16:creationId xmlns:a16="http://schemas.microsoft.com/office/drawing/2014/main" id="{B105578C-40BE-8DA6-824D-6B90D609F23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808804" y="6433685"/>
            <a:ext cx="798201" cy="802965"/>
          </a:xfrm>
          <a:prstGeom prst="rect">
            <a:avLst/>
          </a:prstGeom>
          <a:effectLst>
            <a:outerShdw blurRad="63500" sx="102000" sy="102000" algn="ctr" rotWithShape="0">
              <a:prstClr val="black">
                <a:alpha val="40000"/>
              </a:prstClr>
            </a:outerShdw>
          </a:effectLst>
        </p:spPr>
      </p:pic>
      <p:pic>
        <p:nvPicPr>
          <p:cNvPr id="49" name="図 48">
            <a:extLst>
              <a:ext uri="{FF2B5EF4-FFF2-40B4-BE49-F238E27FC236}">
                <a16:creationId xmlns:a16="http://schemas.microsoft.com/office/drawing/2014/main" id="{51A52962-EB5E-9482-0505-952D694DEF3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4808804" y="7388195"/>
            <a:ext cx="798201" cy="802965"/>
          </a:xfrm>
          <a:prstGeom prst="rect">
            <a:avLst/>
          </a:prstGeom>
          <a:effectLst>
            <a:outerShdw blurRad="63500" sx="102000" sy="102000" algn="ctr" rotWithShape="0">
              <a:prstClr val="black">
                <a:alpha val="40000"/>
              </a:prstClr>
            </a:outerShdw>
          </a:effectLst>
        </p:spPr>
      </p:pic>
      <p:pic>
        <p:nvPicPr>
          <p:cNvPr id="50" name="図 49">
            <a:extLst>
              <a:ext uri="{FF2B5EF4-FFF2-40B4-BE49-F238E27FC236}">
                <a16:creationId xmlns:a16="http://schemas.microsoft.com/office/drawing/2014/main" id="{72498F84-0D29-6212-AD6C-8A5C0ACABD7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867795" y="7388195"/>
            <a:ext cx="798201" cy="802965"/>
          </a:xfrm>
          <a:prstGeom prst="rect">
            <a:avLst/>
          </a:prstGeom>
          <a:effectLst>
            <a:outerShdw blurRad="63500" sx="102000" sy="102000" algn="ctr" rotWithShape="0">
              <a:prstClr val="black">
                <a:alpha val="40000"/>
              </a:prstClr>
            </a:outerShdw>
          </a:effectLst>
        </p:spPr>
      </p:pic>
      <p:pic>
        <p:nvPicPr>
          <p:cNvPr id="51" name="図 50">
            <a:extLst>
              <a:ext uri="{FF2B5EF4-FFF2-40B4-BE49-F238E27FC236}">
                <a16:creationId xmlns:a16="http://schemas.microsoft.com/office/drawing/2014/main" id="{D454D395-9DD6-1937-69A9-7D762C11402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749812" y="6433685"/>
            <a:ext cx="798201" cy="802965"/>
          </a:xfrm>
          <a:prstGeom prst="rect">
            <a:avLst/>
          </a:prstGeom>
          <a:effectLst>
            <a:outerShdw blurRad="63500" sx="102000" sy="102000" algn="ctr" rotWithShape="0">
              <a:prstClr val="black">
                <a:alpha val="40000"/>
              </a:prstClr>
            </a:outerShdw>
          </a:effectLst>
        </p:spPr>
      </p:pic>
      <p:grpSp>
        <p:nvGrpSpPr>
          <p:cNvPr id="53" name="グループ化 52">
            <a:extLst>
              <a:ext uri="{FF2B5EF4-FFF2-40B4-BE49-F238E27FC236}">
                <a16:creationId xmlns:a16="http://schemas.microsoft.com/office/drawing/2014/main" id="{E20C4D31-1F33-4049-9D07-84B78569F5BD}"/>
              </a:ext>
            </a:extLst>
          </p:cNvPr>
          <p:cNvGrpSpPr/>
          <p:nvPr/>
        </p:nvGrpSpPr>
        <p:grpSpPr>
          <a:xfrm>
            <a:off x="1124458" y="6692589"/>
            <a:ext cx="1701056" cy="2501505"/>
            <a:chOff x="1124458" y="6692589"/>
            <a:chExt cx="1701056" cy="2501505"/>
          </a:xfrm>
        </p:grpSpPr>
        <p:pic>
          <p:nvPicPr>
            <p:cNvPr id="36" name="図 35">
              <a:extLst>
                <a:ext uri="{FF2B5EF4-FFF2-40B4-BE49-F238E27FC236}">
                  <a16:creationId xmlns:a16="http://schemas.microsoft.com/office/drawing/2014/main" id="{C1C9B4F3-4073-B26A-5D34-1EE09134109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24458" y="6692589"/>
              <a:ext cx="1701056" cy="2501505"/>
            </a:xfrm>
            <a:prstGeom prst="rect">
              <a:avLst/>
            </a:prstGeom>
            <a:effectLst>
              <a:outerShdw blurRad="63500" sx="102000" sy="102000" algn="ctr" rotWithShape="0">
                <a:prstClr val="black">
                  <a:alpha val="40000"/>
                </a:prstClr>
              </a:outerShdw>
            </a:effectLst>
          </p:spPr>
        </p:pic>
        <p:sp>
          <p:nvSpPr>
            <p:cNvPr id="52" name="正方形/長方形 51">
              <a:extLst>
                <a:ext uri="{FF2B5EF4-FFF2-40B4-BE49-F238E27FC236}">
                  <a16:creationId xmlns:a16="http://schemas.microsoft.com/office/drawing/2014/main" id="{7B8E86ED-95EC-F92F-CC16-2FC8A3BCE4C6}"/>
                </a:ext>
              </a:extLst>
            </p:cNvPr>
            <p:cNvSpPr/>
            <p:nvPr/>
          </p:nvSpPr>
          <p:spPr>
            <a:xfrm>
              <a:off x="1152395" y="7653404"/>
              <a:ext cx="1628383" cy="1114816"/>
            </a:xfrm>
            <a:prstGeom prst="rect">
              <a:avLst/>
            </a:prstGeom>
            <a:solidFill>
              <a:srgbClr val="F5F7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45" name="図 144" descr="モニター画面に映るウェブサイトのスクリーンショット&#10;&#10;中程度の精度で自動的に生成された説明">
            <a:extLst>
              <a:ext uri="{FF2B5EF4-FFF2-40B4-BE49-F238E27FC236}">
                <a16:creationId xmlns:a16="http://schemas.microsoft.com/office/drawing/2014/main" id="{975C2675-AB57-9364-D68B-BBBDECCB4B6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47380" y="1822323"/>
            <a:ext cx="4763239" cy="2349754"/>
          </a:xfrm>
          <a:prstGeom prst="rect">
            <a:avLst/>
          </a:prstGeom>
        </p:spPr>
      </p:pic>
    </p:spTree>
    <p:extLst>
      <p:ext uri="{BB962C8B-B14F-4D97-AF65-F5344CB8AC3E}">
        <p14:creationId xmlns:p14="http://schemas.microsoft.com/office/powerpoint/2010/main" val="41386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2211606"/>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9107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249919"/>
            <a:chOff x="426150" y="961393"/>
            <a:chExt cx="5852304" cy="1250720"/>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a:p>
              <a:pPr marL="0">
                <a:spcAft>
                  <a:spcPts val="600"/>
                </a:spcAft>
                <a:tabLst>
                  <a:tab pos="4743777" algn="l"/>
                </a:tabLst>
              </a:pPr>
              <a:r>
                <a:rPr lang="en-US" altLang="ja-JP" sz="1049" b="1" dirty="0">
                  <a:solidFill>
                    <a:srgbClr val="E46B32"/>
                  </a:solidFill>
                </a:rPr>
                <a:t>3</a:t>
              </a:r>
              <a:r>
                <a:rPr kumimoji="1" lang="ja-JP" altLang="en-US" sz="1049" b="1" dirty="0">
                  <a:solidFill>
                    <a:srgbClr val="F2E425"/>
                  </a:solidFill>
                </a:rPr>
                <a:t>　</a:t>
              </a:r>
              <a:r>
                <a:rPr kumimoji="1" lang="ja-JP" altLang="en-US" sz="1049" dirty="0">
                  <a:solidFill>
                    <a:schemeClr val="tx1"/>
                  </a:solidFill>
                </a:rPr>
                <a:t>ワークフローの</a:t>
              </a:r>
              <a:r>
                <a:rPr kumimoji="1" lang="en-US" altLang="ja-JP" sz="1049" dirty="0">
                  <a:solidFill>
                    <a:schemeClr val="tx1"/>
                  </a:solidFill>
                </a:rPr>
                <a:t>TOP</a:t>
              </a:r>
              <a:r>
                <a:rPr kumimoji="1" lang="ja-JP" altLang="en-US" sz="1049" dirty="0">
                  <a:solidFill>
                    <a:schemeClr val="tx1"/>
                  </a:solidFill>
                </a:rPr>
                <a:t>画面を確認する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10</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287708"/>
            <a:ext cx="5848555" cy="1488416"/>
            <a:chOff x="426150" y="961393"/>
            <a:chExt cx="5852304" cy="1489370"/>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申請する｜パソコン画面</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119275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t>提出する申請書を選択する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13</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申請を取下げる</a:t>
              </a:r>
              <a:r>
                <a:rPr kumimoji="1" lang="en-US" altLang="ja-JP" sz="1049" dirty="0">
                  <a:solidFill>
                    <a:schemeClr val="tx1"/>
                  </a:solidFill>
                </a:rPr>
                <a:t>	…… P.  16</a:t>
              </a:r>
            </a:p>
            <a:p>
              <a:pPr marL="0">
                <a:spcAft>
                  <a:spcPts val="600"/>
                </a:spcAft>
                <a:tabLst>
                  <a:tab pos="4743777" algn="l"/>
                </a:tabLst>
              </a:pPr>
              <a:r>
                <a:rPr kumimoji="1" lang="en-US" altLang="ja-JP" sz="1049" b="1" dirty="0">
                  <a:solidFill>
                    <a:srgbClr val="E46B32"/>
                  </a:solidFill>
                </a:rPr>
                <a:t>3</a:t>
              </a:r>
              <a:r>
                <a:rPr kumimoji="1" lang="ja-JP" altLang="en-US" sz="1049" b="1" dirty="0">
                  <a:solidFill>
                    <a:srgbClr val="F2E425"/>
                  </a:solidFill>
                </a:rPr>
                <a:t>　</a:t>
              </a:r>
              <a:r>
                <a:rPr kumimoji="1" lang="ja-JP" altLang="en-US" sz="1049" dirty="0"/>
                <a:t>差し戻された申請に対応する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18</a:t>
              </a:r>
              <a:endParaRPr lang="en-US" altLang="ja-JP" sz="1049" dirty="0">
                <a:solidFill>
                  <a:schemeClr val="tx1"/>
                </a:solidFill>
              </a:endParaRP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lang="ja-JP" altLang="en-US" sz="1049" dirty="0"/>
                <a:t>申請対応状況や内容を確認する</a:t>
              </a:r>
              <a:r>
                <a:rPr kumimoji="1" lang="en-US" altLang="ja-JP" sz="1049" dirty="0">
                  <a:solidFill>
                    <a:schemeClr val="tx1"/>
                  </a:solidFill>
                </a:rPr>
                <a:t>	…… P.  21 </a:t>
              </a:r>
            </a:p>
            <a:p>
              <a:pPr marL="0">
                <a:spcAft>
                  <a:spcPts val="600"/>
                </a:spcAft>
                <a:tabLst>
                  <a:tab pos="4743777" algn="l"/>
                </a:tabLst>
              </a:pPr>
              <a:r>
                <a:rPr kumimoji="1" lang="en-US" altLang="ja-JP" sz="1049" b="1" dirty="0">
                  <a:solidFill>
                    <a:srgbClr val="E46B32"/>
                  </a:solidFill>
                </a:rPr>
                <a:t>5</a:t>
              </a:r>
              <a:r>
                <a:rPr kumimoji="1" lang="ja-JP" altLang="en-US" sz="1049" b="1" dirty="0">
                  <a:solidFill>
                    <a:srgbClr val="F2E425"/>
                  </a:solidFill>
                </a:rPr>
                <a:t>　</a:t>
              </a:r>
              <a:r>
                <a:rPr lang="ja-JP" altLang="en-US" sz="1049" dirty="0"/>
                <a:t>通知アラートを確認する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a:t>
              </a:r>
              <a:r>
                <a:rPr lang="en-US" altLang="ja-JP" sz="1049" dirty="0">
                  <a:solidFill>
                    <a:schemeClr val="tx1"/>
                  </a:solidFill>
                </a:rPr>
                <a:t>3</a:t>
              </a:r>
              <a:endParaRPr kumimoji="1" lang="en-US" altLang="ja-JP" sz="1049" dirty="0">
                <a:solidFill>
                  <a:schemeClr val="tx1"/>
                </a:solidFill>
              </a:endParaRPr>
            </a:p>
          </p:txBody>
        </p:sp>
      </p:grpSp>
      <p:cxnSp>
        <p:nvCxnSpPr>
          <p:cNvPr id="13" name="直線コネクタ 12">
            <a:extLst>
              <a:ext uri="{FF2B5EF4-FFF2-40B4-BE49-F238E27FC236}">
                <a16:creationId xmlns:a16="http://schemas.microsoft.com/office/drawing/2014/main" id="{8008D901-7127-70B3-55A0-337EF3A5E641}"/>
              </a:ext>
            </a:extLst>
          </p:cNvPr>
          <p:cNvCxnSpPr>
            <a:cxnSpLocks/>
          </p:cNvCxnSpPr>
          <p:nvPr/>
        </p:nvCxnSpPr>
        <p:spPr>
          <a:xfrm>
            <a:off x="370961" y="4728679"/>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221BA95-5FDA-61F2-16EC-809ADEB60F49}"/>
              </a:ext>
            </a:extLst>
          </p:cNvPr>
          <p:cNvGrpSpPr/>
          <p:nvPr/>
        </p:nvGrpSpPr>
        <p:grpSpPr>
          <a:xfrm>
            <a:off x="504723" y="4045417"/>
            <a:ext cx="5848555" cy="534822"/>
            <a:chOff x="426150" y="961393"/>
            <a:chExt cx="5852304" cy="535165"/>
          </a:xfrm>
        </p:grpSpPr>
        <p:grpSp>
          <p:nvGrpSpPr>
            <p:cNvPr id="15" name="グループ化 14">
              <a:extLst>
                <a:ext uri="{FF2B5EF4-FFF2-40B4-BE49-F238E27FC236}">
                  <a16:creationId xmlns:a16="http://schemas.microsoft.com/office/drawing/2014/main" id="{757C0AB4-34AD-E8D4-D50D-D6E6076DC5A3}"/>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9B6D4F9-695A-690C-AE3D-F282A951E2A3}"/>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282AF017-9D1C-955F-4A6F-0723775A68E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CA3742EB-066B-9C50-E1EB-B2E8DEE74EF4}"/>
                </a:ext>
              </a:extLst>
            </p:cNvPr>
            <p:cNvSpPr txBox="1">
              <a:spLocks/>
            </p:cNvSpPr>
            <p:nvPr/>
          </p:nvSpPr>
          <p:spPr>
            <a:xfrm>
              <a:off x="657000"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t>ログインをおこなう</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25</a:t>
              </a:r>
            </a:p>
          </p:txBody>
        </p:sp>
      </p:grpSp>
      <p:grpSp>
        <p:nvGrpSpPr>
          <p:cNvPr id="6" name="グループ化 5">
            <a:extLst>
              <a:ext uri="{FF2B5EF4-FFF2-40B4-BE49-F238E27FC236}">
                <a16:creationId xmlns:a16="http://schemas.microsoft.com/office/drawing/2014/main" id="{36B255F1-DAA3-B75C-811A-EA2A3C346161}"/>
              </a:ext>
            </a:extLst>
          </p:cNvPr>
          <p:cNvGrpSpPr/>
          <p:nvPr/>
        </p:nvGrpSpPr>
        <p:grpSpPr>
          <a:xfrm>
            <a:off x="504723" y="4899273"/>
            <a:ext cx="5848555" cy="773220"/>
            <a:chOff x="426150" y="961393"/>
            <a:chExt cx="5852304" cy="773716"/>
          </a:xfrm>
        </p:grpSpPr>
        <p:grpSp>
          <p:nvGrpSpPr>
            <p:cNvPr id="10" name="グループ化 9">
              <a:extLst>
                <a:ext uri="{FF2B5EF4-FFF2-40B4-BE49-F238E27FC236}">
                  <a16:creationId xmlns:a16="http://schemas.microsoft.com/office/drawing/2014/main" id="{6828B080-9BED-197F-BA47-B49BE76745F4}"/>
                </a:ext>
              </a:extLst>
            </p:cNvPr>
            <p:cNvGrpSpPr/>
            <p:nvPr/>
          </p:nvGrpSpPr>
          <p:grpSpPr>
            <a:xfrm>
              <a:off x="426150" y="961393"/>
              <a:ext cx="3710154" cy="276999"/>
              <a:chOff x="682206" y="1315610"/>
              <a:chExt cx="3710154" cy="276999"/>
            </a:xfrm>
          </p:grpSpPr>
          <p:sp>
            <p:nvSpPr>
              <p:cNvPr id="26" name="四角形: 角を丸くする 25">
                <a:extLst>
                  <a:ext uri="{FF2B5EF4-FFF2-40B4-BE49-F238E27FC236}">
                    <a16:creationId xmlns:a16="http://schemas.microsoft.com/office/drawing/2014/main" id="{86318E4E-EFDE-FBDF-C4C9-55E435B943F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27" name="テキスト ボックス 26">
                <a:extLst>
                  <a:ext uri="{FF2B5EF4-FFF2-40B4-BE49-F238E27FC236}">
                    <a16:creationId xmlns:a16="http://schemas.microsoft.com/office/drawing/2014/main" id="{550A0899-8C44-4D55-2632-ED5DBA1C59A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25" name="テキスト プレースホルダー 44">
              <a:extLst>
                <a:ext uri="{FF2B5EF4-FFF2-40B4-BE49-F238E27FC236}">
                  <a16:creationId xmlns:a16="http://schemas.microsoft.com/office/drawing/2014/main" id="{25807DFD-36C4-9DC6-6303-D002BD0792FB}"/>
                </a:ext>
              </a:extLst>
            </p:cNvPr>
            <p:cNvSpPr txBox="1">
              <a:spLocks/>
            </p:cNvSpPr>
            <p:nvPr/>
          </p:nvSpPr>
          <p:spPr>
            <a:xfrm>
              <a:off x="657000" y="1258006"/>
              <a:ext cx="5621454" cy="4771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27</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画像素材について</a:t>
              </a:r>
              <a:r>
                <a:rPr kumimoji="1" lang="en-US" altLang="ja-JP" sz="1049" dirty="0">
                  <a:solidFill>
                    <a:schemeClr val="tx1"/>
                  </a:solidFill>
                </a:rPr>
                <a:t>	…… P.  28</a:t>
              </a:r>
            </a:p>
          </p:txBody>
        </p:sp>
      </p:grpSp>
    </p:spTree>
    <p:extLst>
      <p:ext uri="{BB962C8B-B14F-4D97-AF65-F5344CB8AC3E}">
        <p14:creationId xmlns:p14="http://schemas.microsoft.com/office/powerpoint/2010/main" val="192081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：１４以上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アプリや他ブラウザアプリは推奨環境外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のアップデートが終了した端末は、推奨環境の対象外となりますのでご了承ください。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スマホ</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3"/>
            <a:ext cx="2988000" cy="1881274"/>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アプリや他ブラウザアプリは推奨環境外のため、正常に動作しない可能性があります。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パソコン本体の項目サイズを拡大したり、ブラウザ上でズームサイズを変更したりすると、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2" name="テキスト プレースホルダー 5">
            <a:extLst>
              <a:ext uri="{FF2B5EF4-FFF2-40B4-BE49-F238E27FC236}">
                <a16:creationId xmlns:a16="http://schemas.microsoft.com/office/drawing/2014/main" id="{3A2D430F-F13B-C053-DD01-E90177402158}"/>
              </a:ext>
            </a:extLst>
          </p:cNvPr>
          <p:cNvSpPr>
            <a:spLocks noGrp="1"/>
          </p:cNvSpPr>
          <p:nvPr>
            <p:ph type="body" sz="quarter" idx="13"/>
          </p:nvPr>
        </p:nvSpPr>
        <p:spPr>
          <a:xfrm>
            <a:off x="166435" y="9658324"/>
            <a:ext cx="1662365" cy="176859"/>
          </a:xfrm>
        </p:spPr>
        <p:txBody>
          <a:bodyPr/>
          <a:lstStyle/>
          <a:p>
            <a:r>
              <a:rPr lang="ja-JP" altLang="en-US" dirty="0"/>
              <a:t>ヘルプページは</a:t>
            </a:r>
            <a:r>
              <a:rPr lang="ja-JP" altLang="en-US" dirty="0">
                <a:hlinkClick r:id="rId4"/>
              </a:rPr>
              <a:t>こちら</a:t>
            </a:r>
            <a:endParaRPr lang="ja-JP" altLang="en-US" dirty="0"/>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27" name="グループ化 26">
            <a:extLst>
              <a:ext uri="{FF2B5EF4-FFF2-40B4-BE49-F238E27FC236}">
                <a16:creationId xmlns:a16="http://schemas.microsoft.com/office/drawing/2014/main" id="{83177339-F0B8-8AC5-6652-6AA7DF7C3126}"/>
              </a:ext>
            </a:extLst>
          </p:cNvPr>
          <p:cNvGrpSpPr/>
          <p:nvPr/>
        </p:nvGrpSpPr>
        <p:grpSpPr>
          <a:xfrm>
            <a:off x="369000" y="8631591"/>
            <a:ext cx="6120000" cy="626898"/>
            <a:chOff x="189000" y="4326247"/>
            <a:chExt cx="6480000" cy="819277"/>
          </a:xfrm>
        </p:grpSpPr>
        <p:sp>
          <p:nvSpPr>
            <p:cNvPr id="28" name="四角形: 角を丸くする 27">
              <a:extLst>
                <a:ext uri="{FF2B5EF4-FFF2-40B4-BE49-F238E27FC236}">
                  <a16:creationId xmlns:a16="http://schemas.microsoft.com/office/drawing/2014/main" id="{DF58EDA5-B8FA-49D9-02D1-8F0D64B8F12D}"/>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ジンジャーワークフローはアプリではなく、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9" name="グループ化 28">
              <a:extLst>
                <a:ext uri="{FF2B5EF4-FFF2-40B4-BE49-F238E27FC236}">
                  <a16:creationId xmlns:a16="http://schemas.microsoft.com/office/drawing/2014/main" id="{E3374447-DB7F-01C8-15DF-7D61D5D192D8}"/>
                </a:ext>
              </a:extLst>
            </p:cNvPr>
            <p:cNvGrpSpPr/>
            <p:nvPr/>
          </p:nvGrpSpPr>
          <p:grpSpPr>
            <a:xfrm>
              <a:off x="404308" y="4326247"/>
              <a:ext cx="699405" cy="203106"/>
              <a:chOff x="347158" y="4326247"/>
              <a:chExt cx="699405" cy="203106"/>
            </a:xfrm>
          </p:grpSpPr>
          <p:sp>
            <p:nvSpPr>
              <p:cNvPr id="30" name="正方形/長方形 29">
                <a:extLst>
                  <a:ext uri="{FF2B5EF4-FFF2-40B4-BE49-F238E27FC236}">
                    <a16:creationId xmlns:a16="http://schemas.microsoft.com/office/drawing/2014/main" id="{FA8252BB-6E09-DD27-EBF5-B1FD272B9FDE}"/>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31" name="グラフィックス 30" descr="警告 単色塗りつぶし">
                <a:extLst>
                  <a:ext uri="{FF2B5EF4-FFF2-40B4-BE49-F238E27FC236}">
                    <a16:creationId xmlns:a16="http://schemas.microsoft.com/office/drawing/2014/main" id="{CC9452DB-99C1-17D0-9F6C-716AF58EA9A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Tree>
    <p:extLst>
      <p:ext uri="{BB962C8B-B14F-4D97-AF65-F5344CB8AC3E}">
        <p14:creationId xmlns:p14="http://schemas.microsoft.com/office/powerpoint/2010/main" val="253280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63966"/>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599A8E-4202-AC01-9B0D-79FB9135670A}"/>
              </a:ext>
            </a:extLst>
          </p:cNvPr>
          <p:cNvSpPr/>
          <p:nvPr/>
        </p:nvSpPr>
        <p:spPr>
          <a:xfrm>
            <a:off x="1344457" y="8056229"/>
            <a:ext cx="1195884"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9B1EA5-480C-86B7-A97E-6D9F86E4CD37}"/>
              </a:ext>
            </a:extLst>
          </p:cNvPr>
          <p:cNvSpPr/>
          <p:nvPr/>
        </p:nvSpPr>
        <p:spPr>
          <a:xfrm>
            <a:off x="1385190" y="3494762"/>
            <a:ext cx="3900794" cy="16283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5F302885-83A5-78EA-B586-27DFEFC83635}"/>
              </a:ext>
            </a:extLst>
          </p:cNvPr>
          <p:cNvSpPr/>
          <p:nvPr/>
        </p:nvSpPr>
        <p:spPr>
          <a:xfrm>
            <a:off x="2536862" y="8210550"/>
            <a:ext cx="1794142" cy="26657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8947</TotalTime>
  <Words>1947</Words>
  <PresentationFormat>A4 210 x 297 mm</PresentationFormat>
  <Paragraphs>299</Paragraphs>
  <Slides>29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29</vt:i4>
      </vt:variant>
    </vt:vector>
  </HeadingPairs>
  <TitlesOfParts>
    <vt:vector size="39" baseType="lpstr">
      <vt:lpstr>Helvetica Neue</vt:lpstr>
      <vt:lpstr>HG丸ｺﾞｼｯｸM-PRO</vt:lpstr>
      <vt:lpstr>Noto Sans JP</vt:lpstr>
      <vt:lpstr>游ゴシック</vt:lpstr>
      <vt:lpstr>游ゴシック Light</vt:lpstr>
      <vt:lpstr>Arial</vt:lpstr>
      <vt:lpstr>Calibri</vt:lpstr>
      <vt:lpstr>Quattrocento Sans</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3 ワークフローのTOP画面を確認する</vt:lpstr>
      <vt:lpstr>3 ワークフローのTOP画面を確認する</vt:lpstr>
      <vt:lpstr>PowerPoint プレゼンテーション</vt:lpstr>
      <vt:lpstr>1 提出する申請書を選択する ①</vt:lpstr>
      <vt:lpstr>1 提出する申請書を選択する②</vt:lpstr>
      <vt:lpstr>1 提出する申請書を選択する ③</vt:lpstr>
      <vt:lpstr>2 申請を取下げる ①</vt:lpstr>
      <vt:lpstr>2 申請を取下げる ②</vt:lpstr>
      <vt:lpstr>3 差し戻された申請に対応する ①</vt:lpstr>
      <vt:lpstr>3 差し戻された申請に対応する ②</vt:lpstr>
      <vt:lpstr>3 差し戻された申請に対応する ③</vt:lpstr>
      <vt:lpstr>4 申請対応状況や内容を確認する ①</vt:lpstr>
      <vt:lpstr>4 申請対応状況や内容を確認する ②</vt:lpstr>
      <vt:lpstr>5 通知アラートを確認する</vt:lpstr>
      <vt:lpstr>PowerPoint プレゼンテーション</vt:lpstr>
      <vt:lpstr>ログインをおこなう</vt:lpstr>
      <vt:lpstr>PowerPoint プレゼンテーション</vt:lpstr>
      <vt:lpstr>おわりに</vt:lpstr>
      <vt:lpstr>画像素材の使い方</vt:lpstr>
      <vt:lpstr>画像素材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2024-02-02T11:27:52Z</dcterms:modified>
</cp:coreProperties>
</file>