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448" r:id="rId3"/>
    <p:sldId id="449" r:id="rId4"/>
    <p:sldId id="536" r:id="rId5"/>
    <p:sldId id="455" r:id="rId6"/>
    <p:sldId id="456" r:id="rId7"/>
    <p:sldId id="457" r:id="rId8"/>
    <p:sldId id="548" r:id="rId9"/>
    <p:sldId id="550" r:id="rId10"/>
    <p:sldId id="551" r:id="rId11"/>
    <p:sldId id="553" r:id="rId12"/>
    <p:sldId id="552" r:id="rId13"/>
    <p:sldId id="578" r:id="rId14"/>
    <p:sldId id="572" r:id="rId15"/>
    <p:sldId id="541" r:id="rId16"/>
    <p:sldId id="568" r:id="rId17"/>
    <p:sldId id="573" r:id="rId18"/>
    <p:sldId id="574" r:id="rId19"/>
    <p:sldId id="575" r:id="rId20"/>
    <p:sldId id="576" r:id="rId21"/>
    <p:sldId id="577" r:id="rId22"/>
    <p:sldId id="487" r:id="rId23"/>
    <p:sldId id="488" r:id="rId24"/>
  </p:sldIdLst>
  <p:sldSz cx="6858000" cy="9906000" type="A4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Z7kueuPY7cv92XNQlnHapnOKl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79F2D8-F8DA-59EA-30E8-B974CE84AA9F}" name="元井 菜々子" initials="元井" userId="S::nanako.motoi@jinjer01.onmicrosoft.com::f2d1ac50-fe62-43b8-b8ee-07f9beb613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柳学済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32"/>
    <a:srgbClr val="FBE5D6"/>
    <a:srgbClr val="F2F2F2"/>
    <a:srgbClr val="262626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7" autoAdjust="0"/>
    <p:restoredTop sz="96353" autoAdjust="0"/>
  </p:normalViewPr>
  <p:slideViewPr>
    <p:cSldViewPr snapToGrid="0">
      <p:cViewPr varScale="1">
        <p:scale>
          <a:sx n="77" d="100"/>
          <a:sy n="77" d="100"/>
        </p:scale>
        <p:origin x="2298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8C400E1-E9E2-44F6-F1CA-1F50D5DC3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28FEA4-BB53-B493-9375-BE670A566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D70B-27FC-4B10-BACA-EE2E768EACC3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7517D4-03DD-203E-FD24-976B9CFE74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2D33CC-BD49-9D4D-6337-7AE424631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3A22-CE4E-46D6-8CF9-0BBA3F184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5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7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1" name="Google Shape;91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3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4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56D55-5F67-9BC8-87A3-20142072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FFC47-84DB-97C5-DB2E-EEA70313C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E4FDD-DFE7-AE64-FA01-1344548A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D8DD1-FAF0-3850-7413-64160606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10581-C9EE-F24B-3C24-5C8F93BE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7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E4917-E954-4CCD-8CF1-15A90821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ECF4F-A0A1-18E5-F023-508749F77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D6F05-BF73-C317-DAA3-A6E55446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BC050A-C1C3-B93A-97F2-1485389C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85DE6E-0053-314A-0948-6AD09208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21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71AF4-B1EC-247A-F0FB-983E0225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41D96-A1F0-B788-3297-3A298D9C1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1F1A4-A1AC-A3FA-67D5-2C0C792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39A76C-F002-383B-5FDB-13346A5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F5BA6E-CC9C-EDE6-606E-AEDDC18D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18BE8-BA48-891C-E0F7-F68CE2C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9981A-8F4D-5968-E003-370A27F5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05D2BD-96BC-0CBA-4D45-6C5AD69E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B56A7-A3CA-E558-3375-422C58EB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DEEAD4-8F55-1708-0BDB-3DBE9658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F2C40-53B9-85A3-1B58-6A11AD22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6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E1EA0-F380-94D4-3D97-611A99A1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1BAF8C-5BB2-D1C2-9FCC-160BE8F2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9E74C1-F87C-25ED-FFDD-2B450ECD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5B7FD7-26F2-291F-2F7A-04115D5F3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F73339-BD1A-820B-9FEF-18C3CFF02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B1B90B-7D81-2D4C-6266-66B667B3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9BE4D7-3962-0E4D-55EB-0C6FB212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7C740D-3E1E-B2EE-2293-184C7247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0210C-A0C5-BD8B-FD61-CC6A0E4F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8D3AAC-DF55-551D-A855-159B49B2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5CFB87-18A9-D2ED-7FBD-FAFBB8AC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41DD52-C74F-DF45-EC03-749C0166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9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63B68F-1D81-1B05-AFF1-369CFB9F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5614E1-0843-760E-FBB0-64E2857A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E24F7E-8E03-9F55-AC5B-B1803175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5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B8D619-4578-79B0-6F8A-6FAE147FE03B}"/>
              </a:ext>
            </a:extLst>
          </p:cNvPr>
          <p:cNvSpPr/>
          <p:nvPr userDrawn="1"/>
        </p:nvSpPr>
        <p:spPr>
          <a:xfrm flipV="1">
            <a:off x="0" y="9600073"/>
            <a:ext cx="6858000" cy="307582"/>
          </a:xfrm>
          <a:prstGeom prst="rect">
            <a:avLst/>
          </a:prstGeom>
          <a:solidFill>
            <a:srgbClr val="E46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6352675" y="9667004"/>
            <a:ext cx="338890" cy="17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7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3807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07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807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07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7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807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07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07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Google Shape;21;p17">
            <a:extLst>
              <a:ext uri="{FF2B5EF4-FFF2-40B4-BE49-F238E27FC236}">
                <a16:creationId xmlns:a16="http://schemas.microsoft.com/office/drawing/2014/main" id="{66CA35BD-A71D-02D8-AB91-64022830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000" y="287816"/>
            <a:ext cx="6120000" cy="30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9" b="1" i="0" u="none" baseline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D89BBA8-7172-D6B9-356B-F1B74EF2821D}"/>
              </a:ext>
            </a:extLst>
          </p:cNvPr>
          <p:cNvCxnSpPr>
            <a:cxnSpLocks/>
          </p:cNvCxnSpPr>
          <p:nvPr userDrawn="1"/>
        </p:nvCxnSpPr>
        <p:spPr>
          <a:xfrm>
            <a:off x="225000" y="719539"/>
            <a:ext cx="640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19">
            <a:extLst>
              <a:ext uri="{FF2B5EF4-FFF2-40B4-BE49-F238E27FC236}">
                <a16:creationId xmlns:a16="http://schemas.microsoft.com/office/drawing/2014/main" id="{63E40DE3-33C4-3B07-95B3-6BC422EE7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481891" cy="173013"/>
          </a:xfrm>
        </p:spPr>
        <p:txBody>
          <a:bodyPr anchor="b"/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sz="1099" b="1" baseline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3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24526-0A45-6D2F-381E-803BF4F2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E7BC7-125C-9033-8979-6CACEE80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66DE70-652B-52E7-F4AB-CADD1FC9B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06FAC0-89AA-24F0-AEFD-F15182A5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2FCDB-41A4-B940-05ED-1066D6D3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B1D917-CAB2-941F-8F91-6EF0010A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75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2B962-9C3E-AB50-3770-CDBC28E2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9E5016-D29E-DC69-7EE5-E64968FC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B4712A-ABFA-F4CD-2175-AE3086170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3F077-2831-9F82-2995-478BF51C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135A7-F491-08A2-2443-4FBCE66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98EED2-8AC4-C106-975C-9F7E282B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27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898E-B58D-96BA-03BA-5A03D5BB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225BC5-9373-4B7B-EE26-15F8108B7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6082D-913D-8D71-0DF6-E03C1331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874D7C-7492-4AA0-0AB0-CE2032D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2A739-4ABC-64C4-41D3-8F07D49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3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572D47-82E7-AD46-0A38-A5AA1AA1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AD8A6F-445F-491A-9C0E-F0093B4D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2BAEB-C1E4-0BC5-60FE-4BF3F72C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8F4FB-660C-1066-0984-7BC2473F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1CBD60-1827-B8F0-2C0E-32375C84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地続き・小見出し有り">
  <p:cSld name="地続き・小見出し有り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5"/>
          <p:cNvGrpSpPr/>
          <p:nvPr/>
        </p:nvGrpSpPr>
        <p:grpSpPr>
          <a:xfrm>
            <a:off x="109536" y="547450"/>
            <a:ext cx="6638926" cy="418145"/>
            <a:chOff x="109536" y="547450"/>
            <a:chExt cx="6638926" cy="418145"/>
          </a:xfrm>
        </p:grpSpPr>
        <p:sp>
          <p:nvSpPr>
            <p:cNvPr id="45" name="Google Shape;45;p65"/>
            <p:cNvSpPr/>
            <p:nvPr/>
          </p:nvSpPr>
          <p:spPr>
            <a:xfrm>
              <a:off x="109536" y="547450"/>
              <a:ext cx="6638925" cy="37329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60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109537" y="951195"/>
              <a:ext cx="6638925" cy="144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1"/>
          </p:nvPr>
        </p:nvSpPr>
        <p:spPr>
          <a:xfrm>
            <a:off x="471488" y="547985"/>
            <a:ext cx="60737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65"/>
          <p:cNvSpPr txBox="1">
            <a:spLocks noGrp="1"/>
          </p:cNvSpPr>
          <p:nvPr>
            <p:ph type="body" idx="2"/>
          </p:nvPr>
        </p:nvSpPr>
        <p:spPr>
          <a:xfrm>
            <a:off x="109536" y="1069192"/>
            <a:ext cx="663892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body" idx="3"/>
          </p:nvPr>
        </p:nvSpPr>
        <p:spPr>
          <a:xfrm>
            <a:off x="109536" y="65893"/>
            <a:ext cx="6638925" cy="37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52" name="Google Shape;52;p65"/>
          <p:cNvCxnSpPr/>
          <p:nvPr/>
        </p:nvCxnSpPr>
        <p:spPr>
          <a:xfrm>
            <a:off x="175313" y="411812"/>
            <a:ext cx="6516000" cy="0"/>
          </a:xfrm>
          <a:prstGeom prst="straightConnector1">
            <a:avLst/>
          </a:prstGeom>
          <a:noFill/>
          <a:ln w="9525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0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1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7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2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32D91E-5195-503B-ACDF-B5DA730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CC1ED2-E672-C020-E52D-C70727C5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9BCF6-18E9-FFD4-8249-2516D28AE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ECBD-F1B6-4E19-A2F9-9CC990FFE8E8}" type="datetimeFigureOut">
              <a:rPr kumimoji="1" lang="ja-JP" altLang="en-US" smtClean="0"/>
              <a:t>2024/2/2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BFD63-C0BB-C10B-99A0-3DE40F778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8F10DB-3149-3407-2889-789D30866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4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injer-jinji.zendesk.com/hc/ja/articles/9000069922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99220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99220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0099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009926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009926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jinji.zendesk.com/hc/ja/articles/90000699382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jinji.zendesk.com/hc/ja/categories/9000013933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injer.zendesk.com/hc/ja/categories/44112934131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jinjer-jinji.zendesk.com/hc/ja/articles/20916028259993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jinjer-jinji.zendesk.com/hc/ja/articles/20916028259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0DD7A4B-4930-76A5-EB3F-0E3EB7890791}"/>
              </a:ext>
            </a:extLst>
          </p:cNvPr>
          <p:cNvSpPr/>
          <p:nvPr/>
        </p:nvSpPr>
        <p:spPr>
          <a:xfrm>
            <a:off x="408337" y="491810"/>
            <a:ext cx="6041327" cy="892238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C28947A-2E16-FF14-E4DE-932A3743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10" t="-10224" r="-30916"/>
          <a:stretch/>
        </p:blipFill>
        <p:spPr>
          <a:xfrm>
            <a:off x="1112186" y="4557303"/>
            <a:ext cx="5216656" cy="4856888"/>
          </a:xfrm>
          <a:prstGeom prst="rect">
            <a:avLst/>
          </a:prstGeom>
          <a:noFill/>
          <a:ln w="165100">
            <a:noFill/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559F68-7028-D341-570B-747BD12538C5}"/>
              </a:ext>
            </a:extLst>
          </p:cNvPr>
          <p:cNvSpPr/>
          <p:nvPr/>
        </p:nvSpPr>
        <p:spPr>
          <a:xfrm>
            <a:off x="766792" y="3862986"/>
            <a:ext cx="5324416" cy="206968"/>
          </a:xfrm>
          <a:prstGeom prst="rect">
            <a:avLst/>
          </a:prstGeom>
          <a:solidFill>
            <a:srgbClr val="E46B3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F03915-A845-DF44-0078-70D874AAE515}"/>
              </a:ext>
            </a:extLst>
          </p:cNvPr>
          <p:cNvSpPr txBox="1"/>
          <p:nvPr/>
        </p:nvSpPr>
        <p:spPr>
          <a:xfrm>
            <a:off x="668770" y="3502800"/>
            <a:ext cx="55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n w="12700">
                  <a:solidFill>
                    <a:srgbClr val="211512"/>
                  </a:solidFill>
                </a:ln>
                <a:solidFill>
                  <a:srgbClr val="2115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マイページ 従業員用操作マニュアル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AE9E2C-A2C9-DF6B-F6C7-829071139880}"/>
              </a:ext>
            </a:extLst>
          </p:cNvPr>
          <p:cNvSpPr/>
          <p:nvPr/>
        </p:nvSpPr>
        <p:spPr>
          <a:xfrm>
            <a:off x="1320283" y="3050419"/>
            <a:ext cx="4217435" cy="206969"/>
          </a:xfrm>
          <a:prstGeom prst="rect">
            <a:avLst/>
          </a:prstGeom>
          <a:solidFill>
            <a:srgbClr val="E46B3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CA9D4D-B8AB-D704-FEB5-8DEA02A6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55422" y="2207623"/>
            <a:ext cx="4147157" cy="9160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D5FC-37AE-4FF4-0BDC-3EB7C2A35AAA}"/>
              </a:ext>
            </a:extLst>
          </p:cNvPr>
          <p:cNvSpPr txBox="1"/>
          <p:nvPr/>
        </p:nvSpPr>
        <p:spPr>
          <a:xfrm>
            <a:off x="433933" y="491810"/>
            <a:ext cx="1101780" cy="64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98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0CE29B-DAB0-A555-2A08-D549C803920F}"/>
              </a:ext>
            </a:extLst>
          </p:cNvPr>
          <p:cNvSpPr/>
          <p:nvPr/>
        </p:nvSpPr>
        <p:spPr>
          <a:xfrm>
            <a:off x="4393" y="3240741"/>
            <a:ext cx="6853607" cy="3924957"/>
          </a:xfrm>
          <a:prstGeom prst="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19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  <a:endParaRPr kumimoji="1" lang="en-US" altLang="ja-JP" sz="319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各企業様ごとの運用に合わせて編集し、ご利用ください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158407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E46B32"/>
          </a:solidFill>
          <a:ln w="114300"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2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マイページ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本章では、マイページの確認方法と変更申請の提出方法に関する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パソコン画面での操作方法を説明します。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E46B32"/>
          </a:solidFill>
          <a:ln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2899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自身のプロフィールを確認する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11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3651457-1C05-CB8C-5D54-282C589A52B3}"/>
              </a:ext>
            </a:extLst>
          </p:cNvPr>
          <p:cNvSpPr/>
          <p:nvPr/>
        </p:nvSpPr>
        <p:spPr>
          <a:xfrm>
            <a:off x="370961" y="29970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画面右上の「▽」のアイコンをクリックし、［マイページ］をクリックします。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BB87AEF-67A2-C0F4-17CF-DF1AD99551A8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9BE1B04-EE4B-F791-6988-02C177787EB2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5FEC1132-31FA-43E4-5C0B-EF29BD69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19" name="グラフィックス 18" descr="再生 単色塗りつぶし">
            <a:extLst>
              <a:ext uri="{FF2B5EF4-FFF2-40B4-BE49-F238E27FC236}">
                <a16:creationId xmlns:a16="http://schemas.microsoft.com/office/drawing/2014/main" id="{A408CE48-6BC9-3D75-4DB1-7FE81F13D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6807753"/>
            <a:ext cx="231627" cy="456907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81A46B9-4A30-F17B-387C-C8369DA4B122}"/>
              </a:ext>
            </a:extLst>
          </p:cNvPr>
          <p:cNvGrpSpPr/>
          <p:nvPr/>
        </p:nvGrpSpPr>
        <p:grpSpPr>
          <a:xfrm>
            <a:off x="966941" y="4037867"/>
            <a:ext cx="4924118" cy="2093660"/>
            <a:chOff x="966941" y="4482367"/>
            <a:chExt cx="4924118" cy="2093660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8958020-93DA-2713-BC92-EC8AF6045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941" y="4482367"/>
              <a:ext cx="4924118" cy="2093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Google Shape;248;p7">
              <a:extLst>
                <a:ext uri="{FF2B5EF4-FFF2-40B4-BE49-F238E27FC236}">
                  <a16:creationId xmlns:a16="http://schemas.microsoft.com/office/drawing/2014/main" id="{3A05357B-D146-8506-5462-BBB6F763F4BA}"/>
                </a:ext>
              </a:extLst>
            </p:cNvPr>
            <p:cNvSpPr/>
            <p:nvPr/>
          </p:nvSpPr>
          <p:spPr>
            <a:xfrm>
              <a:off x="5209140" y="4658080"/>
              <a:ext cx="681919" cy="277751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05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自身のプロフィールを確認する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12</a:t>
            </a:fld>
            <a:endParaRPr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4D15144-34B2-2BEA-F327-93A94B8B1384}"/>
              </a:ext>
            </a:extLst>
          </p:cNvPr>
          <p:cNvSpPr/>
          <p:nvPr/>
        </p:nvSpPr>
        <p:spPr>
          <a:xfrm>
            <a:off x="370961" y="949791"/>
            <a:ext cx="6116079" cy="8194209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プロフィールを確認します。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15C3C5-CB2C-B2A6-1E2A-74C028CA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7" y="1647230"/>
            <a:ext cx="5492666" cy="2853732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42C57CC-04F8-1EDB-4EF4-735AAA6D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38325"/>
              </p:ext>
            </p:extLst>
          </p:nvPr>
        </p:nvGraphicFramePr>
        <p:xfrm>
          <a:off x="593846" y="5210873"/>
          <a:ext cx="5670309" cy="28273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02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2500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37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タブをクリックしプロフィールを表示できます。</a:t>
                      </a:r>
                      <a:endParaRPr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37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プロフィールに表示させるメッセージを自由に編集できます。</a:t>
                      </a:r>
                      <a:endParaRPr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11326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特定の従業員を表示させるなどの目的で対象従業員に「タグ」を追加できます。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例：正社員の従業員に「正社員」というタグをつける　など</a:t>
                      </a:r>
                      <a:endParaRPr lang="en-US" altLang="ja-JP"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ja-JP"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プロフィール検索の際に設定された「タグ」を用いて検索することができます。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変更申請を提出できます。</a:t>
                      </a:r>
                      <a:endParaRPr lang="en-US" altLang="ja-JP" sz="1100" b="0" i="0" u="none" strike="noStrike" cap="none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※</a:t>
                      </a: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申請中の場合はボタンが非表示になります。</a:t>
                      </a:r>
                      <a:endParaRPr lang="en-US" altLang="ja-JP" sz="1100" b="0" i="0" u="none" strike="noStrike" cap="none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変更申請の方法は、本マニュアル「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hlinkClick r:id="rId3" action="ppaction://hlinksldjump"/>
                        </a:rPr>
                        <a:t>3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hlinkClick r:id="rId3" action="ppaction://hlinksldjump"/>
                        </a:rPr>
                        <a:t> 変更申請を提出する </a:t>
                      </a: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」をご確認ください。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61D3AED3-8B9A-9453-B4CC-246EBC4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5E63611-80B7-C5F1-1379-502E35CB2B00}"/>
              </a:ext>
            </a:extLst>
          </p:cNvPr>
          <p:cNvSpPr/>
          <p:nvPr/>
        </p:nvSpPr>
        <p:spPr>
          <a:xfrm>
            <a:off x="682667" y="5315416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1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6646DE4-A198-81F0-835B-93BEA132B20C}"/>
              </a:ext>
            </a:extLst>
          </p:cNvPr>
          <p:cNvSpPr/>
          <p:nvPr/>
        </p:nvSpPr>
        <p:spPr>
          <a:xfrm>
            <a:off x="682667" y="5776284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2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3EB11485-F038-7AE6-4228-6BF8FA9613F7}"/>
              </a:ext>
            </a:extLst>
          </p:cNvPr>
          <p:cNvSpPr/>
          <p:nvPr/>
        </p:nvSpPr>
        <p:spPr>
          <a:xfrm>
            <a:off x="682667" y="6541952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3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15DDCC8-F436-C708-BD9A-38EDA5E6F48F}"/>
              </a:ext>
            </a:extLst>
          </p:cNvPr>
          <p:cNvSpPr/>
          <p:nvPr/>
        </p:nvSpPr>
        <p:spPr>
          <a:xfrm>
            <a:off x="682667" y="7550277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4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C9F4A7F-9C23-B6F8-AEDB-4FE2EFE83A5B}"/>
              </a:ext>
            </a:extLst>
          </p:cNvPr>
          <p:cNvSpPr/>
          <p:nvPr/>
        </p:nvSpPr>
        <p:spPr>
          <a:xfrm>
            <a:off x="2353967" y="1993630"/>
            <a:ext cx="2227558" cy="320945"/>
          </a:xfrm>
          <a:prstGeom prst="roundRect">
            <a:avLst>
              <a:gd name="adj" fmla="val 11388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55E4716-693B-C265-6500-BA3360522E25}"/>
              </a:ext>
            </a:extLst>
          </p:cNvPr>
          <p:cNvSpPr/>
          <p:nvPr/>
        </p:nvSpPr>
        <p:spPr>
          <a:xfrm>
            <a:off x="797959" y="2641925"/>
            <a:ext cx="1391608" cy="558476"/>
          </a:xfrm>
          <a:prstGeom prst="roundRect">
            <a:avLst>
              <a:gd name="adj" fmla="val 6271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E429429-33AC-1E54-4D83-0A0C80252802}"/>
              </a:ext>
            </a:extLst>
          </p:cNvPr>
          <p:cNvSpPr/>
          <p:nvPr/>
        </p:nvSpPr>
        <p:spPr>
          <a:xfrm>
            <a:off x="797959" y="3237800"/>
            <a:ext cx="1391608" cy="558475"/>
          </a:xfrm>
          <a:prstGeom prst="roundRect">
            <a:avLst>
              <a:gd name="adj" fmla="val 6271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18D6585-5F87-FBFF-3455-7E3695183116}"/>
              </a:ext>
            </a:extLst>
          </p:cNvPr>
          <p:cNvSpPr/>
          <p:nvPr/>
        </p:nvSpPr>
        <p:spPr>
          <a:xfrm>
            <a:off x="5427582" y="1823633"/>
            <a:ext cx="594891" cy="233768"/>
          </a:xfrm>
          <a:prstGeom prst="roundRect">
            <a:avLst>
              <a:gd name="adj" fmla="val 14356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56A9264-1195-A08F-DD4C-46B76ECD78A8}"/>
              </a:ext>
            </a:extLst>
          </p:cNvPr>
          <p:cNvSpPr/>
          <p:nvPr/>
        </p:nvSpPr>
        <p:spPr>
          <a:xfrm>
            <a:off x="2188384" y="1817872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1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B26C0B7-0AD1-6C81-3646-60C8351390DD}"/>
              </a:ext>
            </a:extLst>
          </p:cNvPr>
          <p:cNvSpPr/>
          <p:nvPr/>
        </p:nvSpPr>
        <p:spPr>
          <a:xfrm>
            <a:off x="5173344" y="1647230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4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14D09D4-A9F4-8A8D-35F4-8610FDE62F9B}"/>
              </a:ext>
            </a:extLst>
          </p:cNvPr>
          <p:cNvSpPr/>
          <p:nvPr/>
        </p:nvSpPr>
        <p:spPr>
          <a:xfrm>
            <a:off x="646667" y="3645355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3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0C71143-3731-F8AF-52D6-04DC83DEF565}"/>
              </a:ext>
            </a:extLst>
          </p:cNvPr>
          <p:cNvSpPr/>
          <p:nvPr/>
        </p:nvSpPr>
        <p:spPr>
          <a:xfrm>
            <a:off x="646667" y="2406012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2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2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A3108A-921E-8810-1832-919C90FFDF90}"/>
              </a:ext>
            </a:extLst>
          </p:cNvPr>
          <p:cNvSpPr/>
          <p:nvPr/>
        </p:nvSpPr>
        <p:spPr>
          <a:xfrm>
            <a:off x="370961" y="2997054"/>
            <a:ext cx="6116079" cy="4551032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検索窓に下記いずれかの情報を入力し、検索をします。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・社員番号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・氏名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・所属（主務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兼務）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E-mail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（社用）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 他従業員のプロフィールを確認する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13</a:t>
            </a:fld>
            <a:endParaRPr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F27052E-5666-36D5-90B5-37EC00160AB5}"/>
              </a:ext>
            </a:extLst>
          </p:cNvPr>
          <p:cNvGrpSpPr/>
          <p:nvPr/>
        </p:nvGrpSpPr>
        <p:grpSpPr>
          <a:xfrm>
            <a:off x="966941" y="5036293"/>
            <a:ext cx="4924118" cy="2093660"/>
            <a:chOff x="-6018059" y="5988793"/>
            <a:chExt cx="4924118" cy="209366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36E3AB7-A8DD-55CE-2BC4-0FD66AE13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018059" y="5988793"/>
              <a:ext cx="4924118" cy="2093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Google Shape;248;p7">
              <a:extLst>
                <a:ext uri="{FF2B5EF4-FFF2-40B4-BE49-F238E27FC236}">
                  <a16:creationId xmlns:a16="http://schemas.microsoft.com/office/drawing/2014/main" id="{50D97116-35F4-426A-9278-927D58EC63F6}"/>
                </a:ext>
              </a:extLst>
            </p:cNvPr>
            <p:cNvSpPr/>
            <p:nvPr/>
          </p:nvSpPr>
          <p:spPr>
            <a:xfrm>
              <a:off x="-4619268" y="7053368"/>
              <a:ext cx="2068482" cy="352817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702938-F4A8-A943-D703-F8042AEA0CF2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EA81983D-9849-0B29-BAA1-2DCD3278E342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DEAB3292-1484-4C5F-3EC8-7C04567A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13" name="グラフィックス 12" descr="再生 単色塗りつぶし">
            <a:extLst>
              <a:ext uri="{FF2B5EF4-FFF2-40B4-BE49-F238E27FC236}">
                <a16:creationId xmlns:a16="http://schemas.microsoft.com/office/drawing/2014/main" id="{76F28877-60AE-EE82-11A4-7CEFE60A4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7391953"/>
            <a:ext cx="231627" cy="456907"/>
          </a:xfrm>
          <a:prstGeom prst="rect">
            <a:avLst/>
          </a:prstGeom>
        </p:spPr>
      </p:pic>
      <p:sp>
        <p:nvSpPr>
          <p:cNvPr id="20" name="テキスト プレースホルダー 5">
            <a:extLst>
              <a:ext uri="{FF2B5EF4-FFF2-40B4-BE49-F238E27FC236}">
                <a16:creationId xmlns:a16="http://schemas.microsoft.com/office/drawing/2014/main" id="{3593438F-CDEA-6471-1203-3726BAD11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897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 他従業員のプロフィールを確認する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14</a:t>
            </a:fld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90D8496-AA84-D581-34C3-ED1EFA431262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B6918AEB-CC30-8ED9-3E80-8C3FB2CE8A06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検索結果を確認し、対象従業員の社員番号または氏名をクリックします。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6C183408-96D3-713F-8FDD-1E0EF2EB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A9795A2-4F70-C86F-8B89-79ED6FF953C3}"/>
              </a:ext>
            </a:extLst>
          </p:cNvPr>
          <p:cNvSpPr/>
          <p:nvPr/>
        </p:nvSpPr>
        <p:spPr>
          <a:xfrm>
            <a:off x="370961" y="51814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対象従業員のプロフィールが確認できたら完了です。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1A738C-1923-9A34-2482-4059C7078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51" y="1909203"/>
            <a:ext cx="4701097" cy="23120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248;p7">
            <a:extLst>
              <a:ext uri="{FF2B5EF4-FFF2-40B4-BE49-F238E27FC236}">
                <a16:creationId xmlns:a16="http://schemas.microsoft.com/office/drawing/2014/main" id="{DC2A4753-58DA-7DA6-AB95-5694604C7DBC}"/>
              </a:ext>
            </a:extLst>
          </p:cNvPr>
          <p:cNvSpPr/>
          <p:nvPr/>
        </p:nvSpPr>
        <p:spPr>
          <a:xfrm>
            <a:off x="2171281" y="3093929"/>
            <a:ext cx="1661683" cy="1027134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11E1CB-95F6-03CB-40DC-5459B1F3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28" y="6106499"/>
            <a:ext cx="4845144" cy="2183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832A08C4-3C8F-76DF-C625-5113CABC8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22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 変更申請を提出する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15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A4C2A3-0A46-80E8-084A-E9F71FE716B5}"/>
              </a:ext>
            </a:extLst>
          </p:cNvPr>
          <p:cNvSpPr/>
          <p:nvPr/>
        </p:nvSpPr>
        <p:spPr>
          <a:xfrm>
            <a:off x="370961" y="29970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画面右上の「▽」のアイコンをクリックし、［マイページ］をクリックします。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712991F-696A-CD45-7E9C-204B81BD6B08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77955712-6F8C-B6FF-1E76-23F9696D4C03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6" name="グラフィックス 15" descr="再生 単色塗りつぶし">
              <a:extLst>
                <a:ext uri="{FF2B5EF4-FFF2-40B4-BE49-F238E27FC236}">
                  <a16:creationId xmlns:a16="http://schemas.microsoft.com/office/drawing/2014/main" id="{ADE6EDC1-4A26-9FA1-15A2-D1F9540E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17" name="グラフィックス 16" descr="再生 単色塗りつぶし">
            <a:extLst>
              <a:ext uri="{FF2B5EF4-FFF2-40B4-BE49-F238E27FC236}">
                <a16:creationId xmlns:a16="http://schemas.microsoft.com/office/drawing/2014/main" id="{27DAB9B5-95F8-5A37-9652-854219E8D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6807753"/>
            <a:ext cx="231627" cy="456907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3193C9D-B32A-21E3-B960-DA1D2E0FA268}"/>
              </a:ext>
            </a:extLst>
          </p:cNvPr>
          <p:cNvGrpSpPr/>
          <p:nvPr/>
        </p:nvGrpSpPr>
        <p:grpSpPr>
          <a:xfrm>
            <a:off x="966941" y="4037867"/>
            <a:ext cx="4924118" cy="2093660"/>
            <a:chOff x="966941" y="4482367"/>
            <a:chExt cx="4924118" cy="209366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F10E016-224D-059C-1619-09FB9B79C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941" y="4482367"/>
              <a:ext cx="4924118" cy="2093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Google Shape;248;p7">
              <a:extLst>
                <a:ext uri="{FF2B5EF4-FFF2-40B4-BE49-F238E27FC236}">
                  <a16:creationId xmlns:a16="http://schemas.microsoft.com/office/drawing/2014/main" id="{D990548F-B5C4-CEDB-6283-E42E6D91325E}"/>
                </a:ext>
              </a:extLst>
            </p:cNvPr>
            <p:cNvSpPr/>
            <p:nvPr/>
          </p:nvSpPr>
          <p:spPr>
            <a:xfrm>
              <a:off x="5209140" y="4658080"/>
              <a:ext cx="681919" cy="277751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2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 変更申請を提出する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16</a:t>
            </a:fld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3597157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 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自身のプロフィール画面から［変更申請］をクリックします。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DDD053-B8B2-FB9F-0EA2-DB200A61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7" y="1563958"/>
            <a:ext cx="5041726" cy="2619444"/>
          </a:xfrm>
          <a:prstGeom prst="rect">
            <a:avLst/>
          </a:prstGeom>
        </p:spPr>
      </p:pic>
      <p:pic>
        <p:nvPicPr>
          <p:cNvPr id="6" name="グラフィックス 5" descr="再生 単色塗りつぶし">
            <a:extLst>
              <a:ext uri="{FF2B5EF4-FFF2-40B4-BE49-F238E27FC236}">
                <a16:creationId xmlns:a16="http://schemas.microsoft.com/office/drawing/2014/main" id="{2154DC48-5EA1-35A2-F73D-75F69960A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0714" y="4434308"/>
            <a:ext cx="231627" cy="45690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2E9C00-A43A-3C82-0A67-21E14F67A6C6}"/>
              </a:ext>
            </a:extLst>
          </p:cNvPr>
          <p:cNvSpPr/>
          <p:nvPr/>
        </p:nvSpPr>
        <p:spPr>
          <a:xfrm>
            <a:off x="367040" y="4881178"/>
            <a:ext cx="6120000" cy="4312926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変更したい項目を編集し、［申請］をクリックします。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　　　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枠内の色がグレーになっている項目は、申請できません。</a:t>
            </a:r>
            <a:br>
              <a:rPr lang="en-US" altLang="ja-JP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</a:br>
            <a:r>
              <a:rPr lang="ja-JP" altLang="en-US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　　　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複数項目を一括で申請できます。</a:t>
            </a:r>
            <a:endParaRPr lang="en-US" altLang="ja-JP" sz="1100" i="0" strike="noStrike" cap="none" dirty="0">
              <a:solidFill>
                <a:srgbClr val="3F3F3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C6515B-29B0-0600-EA50-6D31101AC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81" y="6246093"/>
            <a:ext cx="4746058" cy="2710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48;p7">
            <a:extLst>
              <a:ext uri="{FF2B5EF4-FFF2-40B4-BE49-F238E27FC236}">
                <a16:creationId xmlns:a16="http://schemas.microsoft.com/office/drawing/2014/main" id="{81E14391-D970-1563-070C-109CB0F7D30D}"/>
              </a:ext>
            </a:extLst>
          </p:cNvPr>
          <p:cNvSpPr/>
          <p:nvPr/>
        </p:nvSpPr>
        <p:spPr>
          <a:xfrm>
            <a:off x="5195573" y="1682560"/>
            <a:ext cx="681919" cy="27775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8;p7">
            <a:extLst>
              <a:ext uri="{FF2B5EF4-FFF2-40B4-BE49-F238E27FC236}">
                <a16:creationId xmlns:a16="http://schemas.microsoft.com/office/drawing/2014/main" id="{033BB4DE-A2E6-DF48-FBB4-FCF2943BD3BA}"/>
              </a:ext>
            </a:extLst>
          </p:cNvPr>
          <p:cNvSpPr/>
          <p:nvPr/>
        </p:nvSpPr>
        <p:spPr>
          <a:xfrm>
            <a:off x="3693491" y="8693854"/>
            <a:ext cx="681919" cy="27775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260B4E40-2513-2CFE-FCFB-F28CB7A20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58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 変更申請を提出する ③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17</a:t>
            </a:fld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3597157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申請内容を確認し、［申請］をクリックします。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6" name="グラフィックス 5" descr="再生 単色塗りつぶし">
            <a:extLst>
              <a:ext uri="{FF2B5EF4-FFF2-40B4-BE49-F238E27FC236}">
                <a16:creationId xmlns:a16="http://schemas.microsoft.com/office/drawing/2014/main" id="{2154DC48-5EA1-35A2-F73D-75F69960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20714" y="4434308"/>
            <a:ext cx="231627" cy="45690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2E9C00-A43A-3C82-0A67-21E14F67A6C6}"/>
              </a:ext>
            </a:extLst>
          </p:cNvPr>
          <p:cNvSpPr/>
          <p:nvPr/>
        </p:nvSpPr>
        <p:spPr>
          <a:xfrm>
            <a:off x="367040" y="4881178"/>
            <a:ext cx="6120000" cy="4312926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マイページ画面に切り替わり、下記メッセージが表示されたら対応が完了です。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D3A293-2971-F6BF-48E1-E5DCFF9C4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75" y="1735969"/>
            <a:ext cx="5114250" cy="2183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48;p7">
            <a:extLst>
              <a:ext uri="{FF2B5EF4-FFF2-40B4-BE49-F238E27FC236}">
                <a16:creationId xmlns:a16="http://schemas.microsoft.com/office/drawing/2014/main" id="{82D50C37-922A-CEAC-8924-CFD4CCE35D86}"/>
              </a:ext>
            </a:extLst>
          </p:cNvPr>
          <p:cNvSpPr/>
          <p:nvPr/>
        </p:nvSpPr>
        <p:spPr>
          <a:xfrm>
            <a:off x="3693491" y="3420924"/>
            <a:ext cx="681919" cy="31183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F0CBE92-7ADE-CC82-2FCA-4ADF1EC06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6" y="6079807"/>
            <a:ext cx="5461846" cy="194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248;p7">
            <a:extLst>
              <a:ext uri="{FF2B5EF4-FFF2-40B4-BE49-F238E27FC236}">
                <a16:creationId xmlns:a16="http://schemas.microsoft.com/office/drawing/2014/main" id="{9C87529C-9D83-F04C-0BDC-04BC6D5F8588}"/>
              </a:ext>
            </a:extLst>
          </p:cNvPr>
          <p:cNvSpPr/>
          <p:nvPr/>
        </p:nvSpPr>
        <p:spPr>
          <a:xfrm>
            <a:off x="749984" y="6522671"/>
            <a:ext cx="5354378" cy="236696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7CB3EE7-5E64-E3B8-6059-2DCEFE9AB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81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1" y="287816"/>
            <a:ext cx="6120000" cy="307580"/>
          </a:xfrm>
        </p:spPr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 過去や進行中の変更申請を確認する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18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B133B38-52CD-8031-5668-51EE5616AB0B}"/>
              </a:ext>
            </a:extLst>
          </p:cNvPr>
          <p:cNvSpPr/>
          <p:nvPr/>
        </p:nvSpPr>
        <p:spPr>
          <a:xfrm>
            <a:off x="370961" y="29970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画面右上の「▽」のアイコンをクリックし、［マイページ］をクリックします。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086DB19-313E-8875-11E5-83C9BB7FD17C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6CC96131-8A86-342F-0354-C54D7A6F3598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6" name="グラフィックス 5" descr="再生 単色塗りつぶし">
              <a:extLst>
                <a:ext uri="{FF2B5EF4-FFF2-40B4-BE49-F238E27FC236}">
                  <a16:creationId xmlns:a16="http://schemas.microsoft.com/office/drawing/2014/main" id="{C9F4950D-92C5-7333-39B7-C8B5D0B0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8" name="グラフィックス 7" descr="再生 単色塗りつぶし">
            <a:extLst>
              <a:ext uri="{FF2B5EF4-FFF2-40B4-BE49-F238E27FC236}">
                <a16:creationId xmlns:a16="http://schemas.microsoft.com/office/drawing/2014/main" id="{DC294D1A-238D-C613-A487-1EB211030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6807753"/>
            <a:ext cx="231627" cy="456907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1CC8B74-9101-D5A2-7A36-9961A6950C65}"/>
              </a:ext>
            </a:extLst>
          </p:cNvPr>
          <p:cNvGrpSpPr/>
          <p:nvPr/>
        </p:nvGrpSpPr>
        <p:grpSpPr>
          <a:xfrm>
            <a:off x="966941" y="4037867"/>
            <a:ext cx="4924118" cy="2093660"/>
            <a:chOff x="966941" y="4482367"/>
            <a:chExt cx="4924118" cy="209366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DA0CC1-7CED-8FA2-C162-32CB78A18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941" y="4482367"/>
              <a:ext cx="4924118" cy="2093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Google Shape;248;p7">
              <a:extLst>
                <a:ext uri="{FF2B5EF4-FFF2-40B4-BE49-F238E27FC236}">
                  <a16:creationId xmlns:a16="http://schemas.microsoft.com/office/drawing/2014/main" id="{18E770F5-F262-55F1-D478-01796AC530EE}"/>
                </a:ext>
              </a:extLst>
            </p:cNvPr>
            <p:cNvSpPr/>
            <p:nvPr/>
          </p:nvSpPr>
          <p:spPr>
            <a:xfrm>
              <a:off x="5209140" y="4658080"/>
              <a:ext cx="681919" cy="277751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20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 過去や進行中の変更申請を確認する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19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3597157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自身のプロフィール画面から「過去の変更申請は［こちら］」をクリックします。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DDD053-B8B2-FB9F-0EA2-DB200A61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37" y="1563958"/>
            <a:ext cx="5041726" cy="2619444"/>
          </a:xfrm>
          <a:prstGeom prst="rect">
            <a:avLst/>
          </a:prstGeom>
        </p:spPr>
      </p:pic>
      <p:pic>
        <p:nvPicPr>
          <p:cNvPr id="6" name="グラフィックス 5" descr="再生 単色塗りつぶし">
            <a:extLst>
              <a:ext uri="{FF2B5EF4-FFF2-40B4-BE49-F238E27FC236}">
                <a16:creationId xmlns:a16="http://schemas.microsoft.com/office/drawing/2014/main" id="{2154DC48-5EA1-35A2-F73D-75F69960A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20714" y="4434308"/>
            <a:ext cx="231627" cy="45690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2E9C00-A43A-3C82-0A67-21E14F67A6C6}"/>
              </a:ext>
            </a:extLst>
          </p:cNvPr>
          <p:cNvSpPr/>
          <p:nvPr/>
        </p:nvSpPr>
        <p:spPr>
          <a:xfrm>
            <a:off x="367040" y="5106646"/>
            <a:ext cx="6120000" cy="3597157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確認したい申請の［申請日時］をクリックしてください。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Google Shape;248;p7">
            <a:extLst>
              <a:ext uri="{FF2B5EF4-FFF2-40B4-BE49-F238E27FC236}">
                <a16:creationId xmlns:a16="http://schemas.microsoft.com/office/drawing/2014/main" id="{81E14391-D970-1563-070C-109CB0F7D30D}"/>
              </a:ext>
            </a:extLst>
          </p:cNvPr>
          <p:cNvSpPr/>
          <p:nvPr/>
        </p:nvSpPr>
        <p:spPr>
          <a:xfrm>
            <a:off x="4449737" y="1682560"/>
            <a:ext cx="823721" cy="27775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C3D140-50B7-DC6A-308A-23578F2F82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58" y="5999927"/>
            <a:ext cx="5791764" cy="1527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248;p7">
            <a:extLst>
              <a:ext uri="{FF2B5EF4-FFF2-40B4-BE49-F238E27FC236}">
                <a16:creationId xmlns:a16="http://schemas.microsoft.com/office/drawing/2014/main" id="{405BE4E2-2D07-FBE5-1AAE-52942503FFA9}"/>
              </a:ext>
            </a:extLst>
          </p:cNvPr>
          <p:cNvSpPr/>
          <p:nvPr/>
        </p:nvSpPr>
        <p:spPr>
          <a:xfrm>
            <a:off x="826127" y="7018662"/>
            <a:ext cx="593098" cy="236998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1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9EDFA6-047D-9B57-5DAB-D0949B970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3128483-CB69-E1D2-FE7D-DFCD0398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本マニュアルをご利用いただくご担当者の方へ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9999AC-1573-FD4F-3A72-8808C062FE76}"/>
              </a:ext>
            </a:extLst>
          </p:cNvPr>
          <p:cNvGrpSpPr/>
          <p:nvPr/>
        </p:nvGrpSpPr>
        <p:grpSpPr>
          <a:xfrm>
            <a:off x="335892" y="1079308"/>
            <a:ext cx="6484455" cy="851618"/>
            <a:chOff x="333909" y="1080000"/>
            <a:chExt cx="6488612" cy="85216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1D3ABE7-C7F1-1E1E-C9BD-234D44A909D7}"/>
                </a:ext>
              </a:extLst>
            </p:cNvPr>
            <p:cNvSpPr txBox="1"/>
            <p:nvPr/>
          </p:nvSpPr>
          <p:spPr>
            <a:xfrm>
              <a:off x="333909" y="1332000"/>
              <a:ext cx="61200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日時点のジンジャーの仕様で説明を記載しております。</a:t>
              </a:r>
            </a:p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機能アップデートに伴い、仕様が変更される可能性がございますので、あらかじめご了承ください。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FBE5447-AA69-BED8-CAEE-39406A575FE0}"/>
                </a:ext>
              </a:extLst>
            </p:cNvPr>
            <p:cNvGrpSpPr/>
            <p:nvPr/>
          </p:nvGrpSpPr>
          <p:grpSpPr>
            <a:xfrm>
              <a:off x="360000" y="1080000"/>
              <a:ext cx="6462521" cy="215444"/>
              <a:chOff x="266891" y="1251896"/>
              <a:chExt cx="6462521" cy="215444"/>
            </a:xfrm>
          </p:grpSpPr>
          <p:sp>
            <p:nvSpPr>
              <p:cNvPr id="8" name="字幕 4">
                <a:extLst>
                  <a:ext uri="{FF2B5EF4-FFF2-40B4-BE49-F238E27FC236}">
                    <a16:creationId xmlns:a16="http://schemas.microsoft.com/office/drawing/2014/main" id="{706E933E-537D-C01D-D2B5-803D3E12C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10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免責事項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Google Shape;113;p23">
                <a:extLst>
                  <a:ext uri="{FF2B5EF4-FFF2-40B4-BE49-F238E27FC236}">
                    <a16:creationId xmlns:a16="http://schemas.microsoft.com/office/drawing/2014/main" id="{A735CB72-46C0-75E6-2E29-EEF2E5339024}"/>
                  </a:ext>
                </a:extLst>
              </p:cNvPr>
              <p:cNvSpPr/>
              <p:nvPr/>
            </p:nvSpPr>
            <p:spPr>
              <a:xfrm rot="16200000">
                <a:off x="206961" y="13616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7E2659A-83F8-BDBA-A70F-0965E680762D}"/>
              </a:ext>
            </a:extLst>
          </p:cNvPr>
          <p:cNvGrpSpPr/>
          <p:nvPr/>
        </p:nvGrpSpPr>
        <p:grpSpPr>
          <a:xfrm>
            <a:off x="335892" y="2273591"/>
            <a:ext cx="6458380" cy="712078"/>
            <a:chOff x="360000" y="2275049"/>
            <a:chExt cx="6462520" cy="71253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D327361-A008-21EC-3ED5-DA161EBFD221}"/>
                </a:ext>
              </a:extLst>
            </p:cNvPr>
            <p:cNvSpPr txBox="1"/>
            <p:nvPr/>
          </p:nvSpPr>
          <p:spPr>
            <a:xfrm>
              <a:off x="369000" y="2556677"/>
              <a:ext cx="6120000" cy="4309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本マニュアルは、マイページの従業員様向けの参考マニュアルとなります。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雛形のため、企業様ごとの運用に応じてご調整ください。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1751870-1CF4-E060-B773-803B265431AE}"/>
                </a:ext>
              </a:extLst>
            </p:cNvPr>
            <p:cNvGrpSpPr/>
            <p:nvPr/>
          </p:nvGrpSpPr>
          <p:grpSpPr>
            <a:xfrm>
              <a:off x="360000" y="2275049"/>
              <a:ext cx="6462520" cy="215444"/>
              <a:chOff x="277937" y="2550512"/>
              <a:chExt cx="6462520" cy="215444"/>
            </a:xfrm>
          </p:grpSpPr>
          <p:sp>
            <p:nvSpPr>
              <p:cNvPr id="11" name="字幕 4">
                <a:extLst>
                  <a:ext uri="{FF2B5EF4-FFF2-40B4-BE49-F238E27FC236}">
                    <a16:creationId xmlns:a16="http://schemas.microsoft.com/office/drawing/2014/main" id="{9180592E-79BF-3031-66BA-07FA33604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5" y="2550512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事前にご確認いただきたいこと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Google Shape;113;p23">
                <a:extLst>
                  <a:ext uri="{FF2B5EF4-FFF2-40B4-BE49-F238E27FC236}">
                    <a16:creationId xmlns:a16="http://schemas.microsoft.com/office/drawing/2014/main" id="{1D051C80-F253-C7D8-2121-F63D1C5DCA49}"/>
                  </a:ext>
                </a:extLst>
              </p:cNvPr>
              <p:cNvSpPr/>
              <p:nvPr/>
            </p:nvSpPr>
            <p:spPr>
              <a:xfrm rot="16200000">
                <a:off x="218007" y="264778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81E4F78-9F86-EB86-CC2F-DF7D2DEE3050}"/>
              </a:ext>
            </a:extLst>
          </p:cNvPr>
          <p:cNvGrpSpPr/>
          <p:nvPr/>
        </p:nvGrpSpPr>
        <p:grpSpPr>
          <a:xfrm>
            <a:off x="335892" y="3497049"/>
            <a:ext cx="6458380" cy="542929"/>
            <a:chOff x="360000" y="2275049"/>
            <a:chExt cx="6462520" cy="54327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3F24FD7-8F83-A348-0CF4-91D5D993FABC}"/>
                </a:ext>
              </a:extLst>
            </p:cNvPr>
            <p:cNvSpPr txBox="1"/>
            <p:nvPr/>
          </p:nvSpPr>
          <p:spPr>
            <a:xfrm>
              <a:off x="369000" y="2556677"/>
              <a:ext cx="6120000" cy="261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変更申請の承認作業に関しては</a:t>
              </a:r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2"/>
                </a:rPr>
                <a:t>こちら</a:t>
              </a:r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をご確認ください。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CDFD4B0-3FAD-9A40-3A2A-65CB42465F1F}"/>
                </a:ext>
              </a:extLst>
            </p:cNvPr>
            <p:cNvGrpSpPr/>
            <p:nvPr/>
          </p:nvGrpSpPr>
          <p:grpSpPr>
            <a:xfrm>
              <a:off x="360000" y="2275049"/>
              <a:ext cx="6462520" cy="215444"/>
              <a:chOff x="277937" y="2550512"/>
              <a:chExt cx="6462520" cy="215444"/>
            </a:xfrm>
          </p:grpSpPr>
          <p:sp>
            <p:nvSpPr>
              <p:cNvPr id="15" name="字幕 4">
                <a:extLst>
                  <a:ext uri="{FF2B5EF4-FFF2-40B4-BE49-F238E27FC236}">
                    <a16:creationId xmlns:a16="http://schemas.microsoft.com/office/drawing/2014/main" id="{141A0B98-A8AC-6133-B5F9-D66536042F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5" y="2550512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承認者の操作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Google Shape;113;p23">
                <a:extLst>
                  <a:ext uri="{FF2B5EF4-FFF2-40B4-BE49-F238E27FC236}">
                    <a16:creationId xmlns:a16="http://schemas.microsoft.com/office/drawing/2014/main" id="{77E1C34C-210F-4E7F-E613-3D84BF1B6CF0}"/>
                  </a:ext>
                </a:extLst>
              </p:cNvPr>
              <p:cNvSpPr/>
              <p:nvPr/>
            </p:nvSpPr>
            <p:spPr>
              <a:xfrm rot="16200000">
                <a:off x="218007" y="264778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47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 過去や進行中の変更申請を確認する ③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20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8319469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変更前、変更後の内容を確認できたら対応完了です。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承認前の申請であれば［取下げ］にて取下げをすることができます。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5BFF24F-B867-F22E-5C2A-E1DA16128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32" y="2063060"/>
            <a:ext cx="4068616" cy="1370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C0823-D06F-4244-A0AB-85E1059A2C6B}"/>
              </a:ext>
            </a:extLst>
          </p:cNvPr>
          <p:cNvSpPr txBox="1"/>
          <p:nvPr/>
        </p:nvSpPr>
        <p:spPr>
          <a:xfrm>
            <a:off x="526093" y="3870542"/>
            <a:ext cx="551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申請に対し、管理者コメントがある場合は、下記のようにコメントマーク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から内容を確認することができます。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9ABF44A-8E93-0A6B-8A1A-E58FE674A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81" y="4769071"/>
            <a:ext cx="5504438" cy="1414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248;p7">
            <a:extLst>
              <a:ext uri="{FF2B5EF4-FFF2-40B4-BE49-F238E27FC236}">
                <a16:creationId xmlns:a16="http://schemas.microsoft.com/office/drawing/2014/main" id="{ADD54CDE-80CF-9F67-159F-D286886AE21D}"/>
              </a:ext>
            </a:extLst>
          </p:cNvPr>
          <p:cNvSpPr/>
          <p:nvPr/>
        </p:nvSpPr>
        <p:spPr>
          <a:xfrm>
            <a:off x="5190783" y="5561556"/>
            <a:ext cx="746554" cy="526093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48D380E-F9A2-2AF9-5CC7-B3CC9B909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47" y="6619845"/>
            <a:ext cx="4454586" cy="1414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F9B729BB-8022-2AD5-98C8-3E45B3DC38A9}"/>
              </a:ext>
            </a:extLst>
          </p:cNvPr>
          <p:cNvSpPr/>
          <p:nvPr/>
        </p:nvSpPr>
        <p:spPr>
          <a:xfrm rot="12977866">
            <a:off x="4940191" y="5996766"/>
            <a:ext cx="195363" cy="71532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3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E46B32"/>
          </a:solidFill>
          <a:ln w="114300"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3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7" y="4354095"/>
            <a:ext cx="5953056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おわりに</a:t>
            </a:r>
            <a:endParaRPr lang="en-US" altLang="ja-JP" sz="2798" b="1" dirty="0">
              <a:ln w="12700">
                <a:solidFill>
                  <a:srgbClr val="E46B32"/>
                </a:solidFill>
              </a:ln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本章では参考資料についてご案内します。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E46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140872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E80F016-0124-BE9C-C6E9-DDF604C4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55DD0E4-B7F1-1118-66AC-8810330F3B75}"/>
              </a:ext>
            </a:extLst>
          </p:cNvPr>
          <p:cNvGrpSpPr/>
          <p:nvPr/>
        </p:nvGrpSpPr>
        <p:grpSpPr>
          <a:xfrm>
            <a:off x="361966" y="1079308"/>
            <a:ext cx="6116079" cy="215306"/>
            <a:chOff x="266891" y="1251896"/>
            <a:chExt cx="6462520" cy="215444"/>
          </a:xfrm>
        </p:grpSpPr>
        <p:sp>
          <p:nvSpPr>
            <p:cNvPr id="5" name="字幕 4">
              <a:extLst>
                <a:ext uri="{FF2B5EF4-FFF2-40B4-BE49-F238E27FC236}">
                  <a16:creationId xmlns:a16="http://schemas.microsoft.com/office/drawing/2014/main" id="{80C24925-6B03-A473-E38C-46BA9B9D38F3}"/>
                </a:ext>
              </a:extLst>
            </p:cNvPr>
            <p:cNvSpPr txBox="1">
              <a:spLocks/>
            </p:cNvSpPr>
            <p:nvPr/>
          </p:nvSpPr>
          <p:spPr>
            <a:xfrm>
              <a:off x="426909" y="1251896"/>
              <a:ext cx="63025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indent="-456926"/>
              <a:r>
                <a:rPr lang="ja-JP" altLang="en-US" sz="1399" b="1" dirty="0">
                  <a:solidFill>
                    <a:schemeClr val="tx1"/>
                  </a:solidFill>
                </a:rPr>
                <a:t>ヘルプページのご案内</a:t>
              </a:r>
              <a:endParaRPr lang="en-US" altLang="ja-JP" sz="1399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Google Shape;113;p23">
              <a:extLst>
                <a:ext uri="{FF2B5EF4-FFF2-40B4-BE49-F238E27FC236}">
                  <a16:creationId xmlns:a16="http://schemas.microsoft.com/office/drawing/2014/main" id="{EC18B0DD-F9C0-F032-4C83-36A9A2813443}"/>
                </a:ext>
              </a:extLst>
            </p:cNvPr>
            <p:cNvSpPr/>
            <p:nvPr/>
          </p:nvSpPr>
          <p:spPr>
            <a:xfrm rot="16200000">
              <a:off x="206961" y="1348990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E46B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800"/>
              </a:pPr>
              <a:endParaRPr sz="1799" dirty="0">
                <a:solidFill>
                  <a:srgbClr val="F2E4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DFB2D-651D-EF01-2212-09C548B848BA}"/>
              </a:ext>
            </a:extLst>
          </p:cNvPr>
          <p:cNvSpPr txBox="1"/>
          <p:nvPr/>
        </p:nvSpPr>
        <p:spPr>
          <a:xfrm>
            <a:off x="370961" y="1383458"/>
            <a:ext cx="6116079" cy="76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2">
              <a:buSzPts val="1700"/>
            </a:pP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操作の手順等ご不明な部分がございましたら、本資料にも記載がございます</a:t>
            </a:r>
            <a:r>
              <a:rPr lang="ja-JP" altLang="en-US" sz="1099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ヘルプページ</a:t>
            </a: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をご確認ください。</a:t>
            </a: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2692">
              <a:buSzPts val="1700"/>
            </a:pP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 ヘルプページの確認は</a:t>
            </a:r>
            <a:r>
              <a:rPr kumimoji="1" lang="ja-JP" altLang="en-US" sz="1099" b="1" dirty="0">
                <a:solidFill>
                  <a:srgbClr val="576BC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こちら</a:t>
            </a:r>
            <a:endParaRPr kumimoji="1" lang="en-US" altLang="ja-JP" sz="1099" b="1" dirty="0">
              <a:solidFill>
                <a:srgbClr val="576BC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FB5437-DEC1-F296-3C0A-28FD5AB20C6D}"/>
              </a:ext>
            </a:extLst>
          </p:cNvPr>
          <p:cNvGrpSpPr/>
          <p:nvPr/>
        </p:nvGrpSpPr>
        <p:grpSpPr>
          <a:xfrm>
            <a:off x="361966" y="2665791"/>
            <a:ext cx="6125074" cy="1073098"/>
            <a:chOff x="361966" y="2665791"/>
            <a:chExt cx="6125074" cy="107309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68F7407-D2C0-B342-8DF8-C46647EC1363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9" name="字幕 4">
                <a:extLst>
                  <a:ext uri="{FF2B5EF4-FFF2-40B4-BE49-F238E27FC236}">
                    <a16:creationId xmlns:a16="http://schemas.microsoft.com/office/drawing/2014/main" id="{BCFB4403-44B7-2140-A6A9-AF1ECDE28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お問い合わせ先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Google Shape;113;p23">
                <a:extLst>
                  <a:ext uri="{FF2B5EF4-FFF2-40B4-BE49-F238E27FC236}">
                    <a16:creationId xmlns:a16="http://schemas.microsoft.com/office/drawing/2014/main" id="{CE24D039-7702-15FA-F33D-92BCDAE33EB8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4001C9-3273-BC6E-0D85-A92BEF2441D2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768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ご不明点がある場合には、下記担当へご連絡ください。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◆担当部署：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◆問い合わせ先：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D482429-2BAB-C3D1-BE08-57A058D291B1}"/>
                </a:ext>
              </a:extLst>
            </p:cNvPr>
            <p:cNvSpPr/>
            <p:nvPr/>
          </p:nvSpPr>
          <p:spPr>
            <a:xfrm>
              <a:off x="1855210" y="3364469"/>
              <a:ext cx="4622836" cy="338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貴社の担当部署へのご連絡先をご記載ください。</a:t>
              </a:r>
            </a:p>
          </p:txBody>
        </p:sp>
      </p:grp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64D9EAB8-6841-EF3E-B90C-872C43B0B5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22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2D1A531-62D9-EFF7-765E-17EEA485D9CC}"/>
              </a:ext>
            </a:extLst>
          </p:cNvPr>
          <p:cNvGrpSpPr/>
          <p:nvPr/>
        </p:nvGrpSpPr>
        <p:grpSpPr>
          <a:xfrm>
            <a:off x="397237" y="4281368"/>
            <a:ext cx="6125074" cy="992813"/>
            <a:chOff x="361966" y="2665791"/>
            <a:chExt cx="6125074" cy="992813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CA4458D-EEEA-2E97-1386-BAE102B4E520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17" name="字幕 4">
                <a:extLst>
                  <a:ext uri="{FF2B5EF4-FFF2-40B4-BE49-F238E27FC236}">
                    <a16:creationId xmlns:a16="http://schemas.microsoft.com/office/drawing/2014/main" id="{814FE848-4681-F9A7-7492-255F7DB14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その他マニュアル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Google Shape;113;p23">
                <a:extLst>
                  <a:ext uri="{FF2B5EF4-FFF2-40B4-BE49-F238E27FC236}">
                    <a16:creationId xmlns:a16="http://schemas.microsoft.com/office/drawing/2014/main" id="{7F989FE2-A800-FD54-5E4B-3F01C0712C01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0B111D-226D-20AA-3B31-37A7B0777A53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261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◆マニュアルの確認はこちら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F2CBE81-3125-9DA7-31B0-DAE374571CFE}"/>
                </a:ext>
              </a:extLst>
            </p:cNvPr>
            <p:cNvSpPr/>
            <p:nvPr/>
          </p:nvSpPr>
          <p:spPr>
            <a:xfrm>
              <a:off x="1864204" y="3320267"/>
              <a:ext cx="4622836" cy="3383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貴社にて作成されてるマニュアルをご記載ください。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07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9B211E-DC32-C6CE-88AF-66A8E3E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 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A5CD44-244C-AFF9-5C4E-6024CF73E4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3</a:t>
            </a:fld>
            <a:endParaRPr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ECE0FE-ACB0-EE76-10ED-262A744C66EC}"/>
              </a:ext>
            </a:extLst>
          </p:cNvPr>
          <p:cNvCxnSpPr>
            <a:cxnSpLocks/>
          </p:cNvCxnSpPr>
          <p:nvPr/>
        </p:nvCxnSpPr>
        <p:spPr>
          <a:xfrm>
            <a:off x="370961" y="213540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7A504E-8D96-06D5-46FB-BE5046D93846}"/>
              </a:ext>
            </a:extLst>
          </p:cNvPr>
          <p:cNvGrpSpPr/>
          <p:nvPr/>
        </p:nvGrpSpPr>
        <p:grpSpPr>
          <a:xfrm>
            <a:off x="504723" y="845800"/>
            <a:ext cx="5848555" cy="1049197"/>
            <a:chOff x="426150" y="961393"/>
            <a:chExt cx="5852304" cy="104986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8B2556A-4219-3216-157D-C89FF5DB9E28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19853D90-956D-37FA-B62A-F03259F742C2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E46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1</a:t>
                </a:r>
                <a:endParaRPr kumimoji="1" lang="ja-JP" altLang="en-US" sz="1199" b="1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5F32E8-9076-50A0-A7FA-7A0AB90901D4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2" action="ppaction://hlinksldjump"/>
                  </a:rPr>
                  <a:t>はじめに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4" name="テキスト プレースホルダー 44">
              <a:extLst>
                <a:ext uri="{FF2B5EF4-FFF2-40B4-BE49-F238E27FC236}">
                  <a16:creationId xmlns:a16="http://schemas.microsoft.com/office/drawing/2014/main" id="{C9ED8D1F-AB43-7D9B-4E6A-600C6062B65F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71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ja-JP" altLang="en-US" sz="1049" dirty="0">
                  <a:solidFill>
                    <a:schemeClr val="tx1"/>
                  </a:solidFill>
                </a:rPr>
                <a:t>ジンジャーの推奨環境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ログインをおこなう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6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従業員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TOP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画面を確認する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8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54518E-7D88-771A-BABC-05B737C7B226}"/>
              </a:ext>
            </a:extLst>
          </p:cNvPr>
          <p:cNvGrpSpPr/>
          <p:nvPr/>
        </p:nvGrpSpPr>
        <p:grpSpPr>
          <a:xfrm>
            <a:off x="504723" y="2331700"/>
            <a:ext cx="5848555" cy="1287596"/>
            <a:chOff x="426150" y="961393"/>
            <a:chExt cx="5852304" cy="128842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0A62A5C-D937-CF55-F8D2-6E61EADB43A0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1B388AB6-2273-60C1-ABE3-8C6A6B29ACEA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E46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2</a:t>
                </a:r>
                <a:endParaRPr kumimoji="1" lang="ja-JP" altLang="en-US" sz="1199" b="1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570A9B-8CDA-E013-8374-EB77E065802F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3" action="ppaction://hlinksldjump"/>
                  </a:rPr>
                  <a:t>マイページ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0" name="テキスト プレースホルダー 44">
              <a:extLst>
                <a:ext uri="{FF2B5EF4-FFF2-40B4-BE49-F238E27FC236}">
                  <a16:creationId xmlns:a16="http://schemas.microsoft.com/office/drawing/2014/main" id="{00B601DE-5E2B-A6EA-A966-13D68AC53F79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95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自身のプロフィールを確認する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他従業員のプロフィールを確認する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13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3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変更申請を提出する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4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過去や進行中の変更申請を確認する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18</a:t>
              </a:r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42ACD5-D2CA-E868-A7C8-D2F308BDC005}"/>
              </a:ext>
            </a:extLst>
          </p:cNvPr>
          <p:cNvCxnSpPr>
            <a:cxnSpLocks/>
          </p:cNvCxnSpPr>
          <p:nvPr/>
        </p:nvCxnSpPr>
        <p:spPr>
          <a:xfrm>
            <a:off x="370961" y="379092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E2FFF7C-718E-07CB-7529-D2B533079009}"/>
              </a:ext>
            </a:extLst>
          </p:cNvPr>
          <p:cNvGrpSpPr/>
          <p:nvPr/>
        </p:nvGrpSpPr>
        <p:grpSpPr>
          <a:xfrm>
            <a:off x="504572" y="3964088"/>
            <a:ext cx="5848555" cy="572400"/>
            <a:chOff x="426150" y="961394"/>
            <a:chExt cx="5852304" cy="572766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8D51F15-375C-7DE7-7098-70FF4F4E0DE6}"/>
                </a:ext>
              </a:extLst>
            </p:cNvPr>
            <p:cNvGrpSpPr/>
            <p:nvPr/>
          </p:nvGrpSpPr>
          <p:grpSpPr>
            <a:xfrm>
              <a:off x="426150" y="961394"/>
              <a:ext cx="3710154" cy="276999"/>
              <a:chOff x="682206" y="1315611"/>
              <a:chExt cx="3710154" cy="276999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65281E48-CA7D-F133-451E-111794FABEEC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E46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3</a:t>
                </a:r>
                <a:endParaRPr kumimoji="1" lang="ja-JP" altLang="en-US" sz="1199" b="1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629D49-6BDE-64B4-4CFE-B8E7808D4108}"/>
                  </a:ext>
                </a:extLst>
              </p:cNvPr>
              <p:cNvSpPr txBox="1"/>
              <p:nvPr/>
            </p:nvSpPr>
            <p:spPr>
              <a:xfrm>
                <a:off x="905448" y="1315611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4" action="ppaction://hlinksldjump"/>
                  </a:rPr>
                  <a:t>おわりに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8" name="テキスト プレースホルダー 44">
              <a:extLst>
                <a:ext uri="{FF2B5EF4-FFF2-40B4-BE49-F238E27FC236}">
                  <a16:creationId xmlns:a16="http://schemas.microsoft.com/office/drawing/2014/main" id="{9269F312-A25F-3AD0-0F96-47090B83FCE6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238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ja-JP" altLang="en-US" sz="1049" dirty="0">
                  <a:solidFill>
                    <a:schemeClr val="tx1"/>
                  </a:solidFill>
                </a:rPr>
                <a:t>おわりに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81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E46B32"/>
          </a:solidFill>
          <a:ln w="114300"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1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本章では、推奨する動作環境や基本操作について説明します。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ご利用の際には、必ずお読みください。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E46B32"/>
          </a:solidFill>
          <a:ln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347489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CB6D79-4D8E-760C-CBCC-7214BBE0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D83D678-82E8-AF46-75D7-088BB0BDF520}"/>
              </a:ext>
            </a:extLst>
          </p:cNvPr>
          <p:cNvGrpSpPr/>
          <p:nvPr/>
        </p:nvGrpSpPr>
        <p:grpSpPr>
          <a:xfrm>
            <a:off x="369000" y="960960"/>
            <a:ext cx="6120000" cy="1169389"/>
            <a:chOff x="189000" y="4326247"/>
            <a:chExt cx="6480000" cy="152824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8FBAC8D-0C5A-481C-8C1F-BFFC52549144}"/>
                </a:ext>
              </a:extLst>
            </p:cNvPr>
            <p:cNvSpPr/>
            <p:nvPr/>
          </p:nvSpPr>
          <p:spPr>
            <a:xfrm>
              <a:off x="189000" y="4432301"/>
              <a:ext cx="6480000" cy="1422190"/>
            </a:xfrm>
            <a:prstGeom prst="roundRect">
              <a:avLst>
                <a:gd name="adj" fmla="val 601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推奨環境外でも利用できる場合がありますが、全機能の正常動作は保証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できません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en-US" altLang="ja-JP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OS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のアップデートが終了した端末は、推奨環境の対象外となりますのでご了承ください。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利用環境を満たしていても、端末・利用環境の組み合わせによっては、</a:t>
              </a:r>
              <a:endParaRPr lang="en-US" altLang="ja-JP" sz="11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endParaRP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正常に動作しない可能性が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あります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87EA7EB-60E4-4E5D-0F69-EA8804015BAC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DAC6ECA-F2BD-F52D-435F-C38CA70F0F6C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注意</a:t>
                </a:r>
              </a:p>
            </p:txBody>
          </p:sp>
          <p:pic>
            <p:nvPicPr>
              <p:cNvPr id="10" name="グラフィックス 9" descr="警告 単色塗りつぶし">
                <a:extLst>
                  <a:ext uri="{FF2B5EF4-FFF2-40B4-BE49-F238E27FC236}">
                    <a16:creationId xmlns:a16="http://schemas.microsoft.com/office/drawing/2014/main" id="{E4117F16-3AAC-673D-2507-D84A4E430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F11D585-6577-D342-6A43-A83B6BC6EAE7}"/>
              </a:ext>
            </a:extLst>
          </p:cNvPr>
          <p:cNvCxnSpPr>
            <a:cxnSpLocks/>
          </p:cNvCxnSpPr>
          <p:nvPr/>
        </p:nvCxnSpPr>
        <p:spPr>
          <a:xfrm>
            <a:off x="369000" y="4343770"/>
            <a:ext cx="612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35263E8-69DB-C5FA-6CE8-0FAF7CF39560}"/>
              </a:ext>
            </a:extLst>
          </p:cNvPr>
          <p:cNvGrpSpPr/>
          <p:nvPr/>
        </p:nvGrpSpPr>
        <p:grpSpPr>
          <a:xfrm>
            <a:off x="279000" y="2408122"/>
            <a:ext cx="6300000" cy="360000"/>
            <a:chOff x="407502" y="1728889"/>
            <a:chExt cx="6042992" cy="35668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C2F3994-DDA0-00BD-8AD9-B21183EA4D55}"/>
                </a:ext>
              </a:extLst>
            </p:cNvPr>
            <p:cNvSpPr/>
            <p:nvPr/>
          </p:nvSpPr>
          <p:spPr>
            <a:xfrm>
              <a:off x="407502" y="1728889"/>
              <a:ext cx="6042992" cy="356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パソコン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</a:t>
              </a:r>
            </a:p>
          </p:txBody>
        </p:sp>
        <p:sp>
          <p:nvSpPr>
            <p:cNvPr id="17" name="Google Shape;113;p23">
              <a:extLst>
                <a:ext uri="{FF2B5EF4-FFF2-40B4-BE49-F238E27FC236}">
                  <a16:creationId xmlns:a16="http://schemas.microsoft.com/office/drawing/2014/main" id="{CF2C9F70-BBEF-44D7-568C-7E6D13314CCA}"/>
                </a:ext>
              </a:extLst>
            </p:cNvPr>
            <p:cNvSpPr/>
            <p:nvPr/>
          </p:nvSpPr>
          <p:spPr>
            <a:xfrm rot="16200000">
              <a:off x="446244" y="1894466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E46B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2E425"/>
                </a:solidFill>
                <a:latin typeface="Calibri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370B09-DDED-7D88-F7E7-25B5FDD909E1}"/>
              </a:ext>
            </a:extLst>
          </p:cNvPr>
          <p:cNvSpPr/>
          <p:nvPr/>
        </p:nvSpPr>
        <p:spPr>
          <a:xfrm>
            <a:off x="320808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Windows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Microsoft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0C9BF27-38F6-406A-A696-2493667B63E8}"/>
              </a:ext>
            </a:extLst>
          </p:cNvPr>
          <p:cNvSpPr/>
          <p:nvPr/>
        </p:nvSpPr>
        <p:spPr>
          <a:xfrm>
            <a:off x="3549192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Mac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Apple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最新の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Service Pack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が適用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460EE29-BF53-E8F0-D281-7B4118727ADA}"/>
              </a:ext>
            </a:extLst>
          </p:cNvPr>
          <p:cNvSpPr/>
          <p:nvPr/>
        </p:nvSpPr>
        <p:spPr>
          <a:xfrm>
            <a:off x="394061" y="4560325"/>
            <a:ext cx="1910227" cy="84427"/>
          </a:xfrm>
          <a:prstGeom prst="rect">
            <a:avLst/>
          </a:prstGeom>
          <a:solidFill>
            <a:srgbClr val="E46B3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B3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1DAB1B-0DC7-CA62-39A0-6496854B1DFD}"/>
              </a:ext>
            </a:extLst>
          </p:cNvPr>
          <p:cNvSpPr txBox="1"/>
          <p:nvPr/>
        </p:nvSpPr>
        <p:spPr>
          <a:xfrm>
            <a:off x="334604" y="4368388"/>
            <a:ext cx="61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ディスプレイ表示について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B45AC2-C827-46A8-77BD-A43049A3BB4A}"/>
              </a:ext>
            </a:extLst>
          </p:cNvPr>
          <p:cNvSpPr txBox="1"/>
          <p:nvPr/>
        </p:nvSpPr>
        <p:spPr>
          <a:xfrm>
            <a:off x="369000" y="4667328"/>
            <a:ext cx="61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パソコン本体の項目サイズを拡大したり、ブラウザ上でズームサイズを変更したりすると、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ジンジャーの画面が正常に表示されない可能性があります。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（例：文字化けしてしまう、打刻ボタンが表示されない など）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endParaRPr lang="ja-JP" altLang="en-US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ディスプレイの表示が常に「項目サイズ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解像度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1920×1080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ズーム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」と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なっているかご確認ください。</a:t>
            </a:r>
          </a:p>
        </p:txBody>
      </p:sp>
      <p:sp>
        <p:nvSpPr>
          <p:cNvPr id="62" name="テキスト プレースホルダー 5">
            <a:extLst>
              <a:ext uri="{FF2B5EF4-FFF2-40B4-BE49-F238E27FC236}">
                <a16:creationId xmlns:a16="http://schemas.microsoft.com/office/drawing/2014/main" id="{3A2D430F-F13B-C053-DD01-E90177402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sp>
        <p:nvSpPr>
          <p:cNvPr id="63" name="スライド番号プレースホルダー 1">
            <a:extLst>
              <a:ext uri="{FF2B5EF4-FFF2-40B4-BE49-F238E27FC236}">
                <a16:creationId xmlns:a16="http://schemas.microsoft.com/office/drawing/2014/main" id="{1145E809-AABD-F805-8C17-5F92F013A1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8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6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事前に届いているメールを確認し、パスワード設定用の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2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ご自身で指定したパスワードを入力し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</a:t>
              </a:r>
              <a:endParaRPr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［送信］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をクリックしてパスワードの設定を完了させます。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pic>
        <p:nvPicPr>
          <p:cNvPr id="18" name="図 1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357D6A9-8E99-18EF-061D-062FC369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98" y="1801590"/>
            <a:ext cx="4098806" cy="28468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8C1BE51-4471-D576-1CB6-3D4B226EB16F}"/>
              </a:ext>
            </a:extLst>
          </p:cNvPr>
          <p:cNvSpPr/>
          <p:nvPr/>
        </p:nvSpPr>
        <p:spPr>
          <a:xfrm>
            <a:off x="1533054" y="4091629"/>
            <a:ext cx="2922174" cy="391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4E7A059-F340-7FD9-EB0B-976E8A584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07" y="6095268"/>
            <a:ext cx="2518386" cy="25418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5C06FD1-2CDC-0271-A03C-66B50C93E3B2}"/>
              </a:ext>
            </a:extLst>
          </p:cNvPr>
          <p:cNvSpPr/>
          <p:nvPr/>
        </p:nvSpPr>
        <p:spPr>
          <a:xfrm>
            <a:off x="2767501" y="7999048"/>
            <a:ext cx="1322999" cy="25766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19714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7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パスワード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設定が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完了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すると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、登録しているメールアドレス宛に通知が届きます。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［ログイン］をクリックし、</a:t>
            </a:r>
            <a:r>
              <a:rPr kumimoji="1" lang="en-US" altLang="ja-JP" sz="1099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のメールに記載のある企業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と社員番号を入力します。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6D36D4B7-A92A-118B-97DC-EB7BE1EFC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66" y="1990009"/>
            <a:ext cx="3998669" cy="17445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20FD278-5B0F-967A-D7C5-5DCFB2886EA3}"/>
              </a:ext>
            </a:extLst>
          </p:cNvPr>
          <p:cNvGrpSpPr/>
          <p:nvPr/>
        </p:nvGrpSpPr>
        <p:grpSpPr>
          <a:xfrm>
            <a:off x="673436" y="6171419"/>
            <a:ext cx="5511129" cy="2518386"/>
            <a:chOff x="513508" y="4803991"/>
            <a:chExt cx="5514662" cy="252000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788DCEA-E14D-ABA6-5FA6-EFF605D02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591" y="4803991"/>
              <a:ext cx="2545579" cy="252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46EBAB-B6D1-09E9-3296-A55BF64F3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508" y="4803991"/>
              <a:ext cx="2523534" cy="252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D77E845-4F20-52C7-24E6-41F857A278D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E46B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DF711CA-60B4-81B8-EF86-B81A85D4803D}"/>
              </a:ext>
            </a:extLst>
          </p:cNvPr>
          <p:cNvSpPr/>
          <p:nvPr/>
        </p:nvSpPr>
        <p:spPr>
          <a:xfrm>
            <a:off x="4251090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FD1B9FE-85B9-DDF9-A6CB-EC58D6ADEFE6}"/>
              </a:ext>
            </a:extLst>
          </p:cNvPr>
          <p:cNvSpPr/>
          <p:nvPr/>
        </p:nvSpPr>
        <p:spPr>
          <a:xfrm>
            <a:off x="1272895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D491F3-E1F9-CE4C-2F5D-57C4458A9835}"/>
              </a:ext>
            </a:extLst>
          </p:cNvPr>
          <p:cNvSpPr/>
          <p:nvPr/>
        </p:nvSpPr>
        <p:spPr>
          <a:xfrm>
            <a:off x="5042143" y="6436464"/>
            <a:ext cx="333374" cy="197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29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8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ログインページを開き、［パスワードを忘れた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変更したい方はこちら］を</a:t>
              </a:r>
              <a:b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2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ID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・社用メールアドレス・社員番号を入力し、［送信］をクリックします。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42648D-1C07-FDE2-691D-A2D54FB2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F62AEB-7F5D-F18D-4060-3AFB8F326C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798" y="1925416"/>
            <a:ext cx="2554406" cy="252873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FB3FE25-0D13-CC45-C73B-AF264C30A6CD}"/>
              </a:ext>
            </a:extLst>
          </p:cNvPr>
          <p:cNvSpPr/>
          <p:nvPr/>
        </p:nvSpPr>
        <p:spPr>
          <a:xfrm>
            <a:off x="2914140" y="3798227"/>
            <a:ext cx="1028881" cy="103332"/>
          </a:xfrm>
          <a:prstGeom prst="roundRect">
            <a:avLst>
              <a:gd name="adj" fmla="val 7193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92173996-DD5A-E258-5828-4882E430E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2201" y="3821934"/>
            <a:ext cx="221639" cy="22163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DA69B93-0F23-69DD-F86C-3890F90D9832}"/>
              </a:ext>
            </a:extLst>
          </p:cNvPr>
          <p:cNvGrpSpPr/>
          <p:nvPr/>
        </p:nvGrpSpPr>
        <p:grpSpPr>
          <a:xfrm>
            <a:off x="675346" y="6156619"/>
            <a:ext cx="5507308" cy="2503995"/>
            <a:chOff x="854403" y="5339712"/>
            <a:chExt cx="5510838" cy="25056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BD2CBF3-B1FF-765F-AA2B-9F627AA373AD}"/>
                </a:ext>
              </a:extLst>
            </p:cNvPr>
            <p:cNvGrpSpPr/>
            <p:nvPr/>
          </p:nvGrpSpPr>
          <p:grpSpPr>
            <a:xfrm>
              <a:off x="854403" y="5339712"/>
              <a:ext cx="2520000" cy="2499909"/>
              <a:chOff x="2169000" y="5359173"/>
              <a:chExt cx="2520000" cy="2499909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B96D7A1C-D707-3AF7-F717-49A0C9B46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9000" y="5359173"/>
                <a:ext cx="2520000" cy="249990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1908FACB-E99B-53C8-1257-CD2512E404B6}"/>
                  </a:ext>
                </a:extLst>
              </p:cNvPr>
              <p:cNvSpPr/>
              <p:nvPr/>
            </p:nvSpPr>
            <p:spPr>
              <a:xfrm>
                <a:off x="2770934" y="6433338"/>
                <a:ext cx="1305766" cy="1028547"/>
              </a:xfrm>
              <a:prstGeom prst="roundRect">
                <a:avLst>
                  <a:gd name="adj" fmla="val 7193"/>
                </a:avLst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99" dirty="0"/>
              </a:p>
            </p:txBody>
          </p:sp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B6CF1A9-DA2F-0A4C-A2E6-0798154D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5241" y="5339712"/>
              <a:ext cx="2520000" cy="25056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709CBA9-77C1-9136-0535-67243048B3E2}"/>
              </a:ext>
            </a:extLst>
          </p:cNvPr>
          <p:cNvSpPr/>
          <p:nvPr/>
        </p:nvSpPr>
        <p:spPr>
          <a:xfrm>
            <a:off x="3555206" y="2240823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71ECE6-7484-62A4-9A10-3B3E720403E0}"/>
              </a:ext>
            </a:extLst>
          </p:cNvPr>
          <p:cNvSpPr/>
          <p:nvPr/>
        </p:nvSpPr>
        <p:spPr>
          <a:xfrm>
            <a:off x="2066289" y="6676057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0B5FAB5-EEB8-8A9C-9AA5-95667B9533DE}"/>
              </a:ext>
            </a:extLst>
          </p:cNvPr>
          <p:cNvSpPr/>
          <p:nvPr/>
        </p:nvSpPr>
        <p:spPr>
          <a:xfrm>
            <a:off x="5058022" y="6930031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BECE758-5BF0-F951-AF98-DACA2B1A2D4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E46B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294C0A5-3478-3E24-CA64-B7FDB96893EA}"/>
              </a:ext>
            </a:extLst>
          </p:cNvPr>
          <p:cNvSpPr/>
          <p:nvPr/>
        </p:nvSpPr>
        <p:spPr>
          <a:xfrm>
            <a:off x="1276894" y="803773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2" name="グラフィックス 21" descr="カーソル 単色塗りつぶし">
            <a:extLst>
              <a:ext uri="{FF2B5EF4-FFF2-40B4-BE49-F238E27FC236}">
                <a16:creationId xmlns:a16="http://schemas.microsoft.com/office/drawing/2014/main" id="{A2488AA9-1D0D-9A2F-C3FA-C963D4066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8702" y="8140703"/>
            <a:ext cx="221639" cy="221639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D5FF892-2CC1-3C33-CB44-4488B50D6D7F}"/>
              </a:ext>
            </a:extLst>
          </p:cNvPr>
          <p:cNvSpPr/>
          <p:nvPr/>
        </p:nvSpPr>
        <p:spPr>
          <a:xfrm>
            <a:off x="4257675" y="777319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5274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9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対象のアドレスにパスワード変更のメールが届きます。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をクリックして、パスワードの再設定画面に移ります。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新しいパスワードを入力して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送信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をクリックして設定完了です。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573EB6C7-8CFA-52D0-5121-341C06150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B6036F2-7C3A-1F9B-1213-1770A16A1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96" y="1984755"/>
            <a:ext cx="4587409" cy="2301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6978DFC-D05E-0618-904E-26FC65F4A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631" y="5821795"/>
            <a:ext cx="3058739" cy="3011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5EF6BE-CA2C-18C3-4028-EC34EB4CF32B}"/>
              </a:ext>
            </a:extLst>
          </p:cNvPr>
          <p:cNvSpPr/>
          <p:nvPr/>
        </p:nvSpPr>
        <p:spPr>
          <a:xfrm>
            <a:off x="3606801" y="6336834"/>
            <a:ext cx="333374" cy="197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9C64440-3FF0-EA5E-94FA-4462BA7C99F8}"/>
              </a:ext>
            </a:extLst>
          </p:cNvPr>
          <p:cNvSpPr/>
          <p:nvPr/>
        </p:nvSpPr>
        <p:spPr>
          <a:xfrm>
            <a:off x="2501900" y="8204201"/>
            <a:ext cx="1841500" cy="29210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701AC9C-231D-8873-26A7-4448399C1D24}"/>
              </a:ext>
            </a:extLst>
          </p:cNvPr>
          <p:cNvSpPr/>
          <p:nvPr/>
        </p:nvSpPr>
        <p:spPr>
          <a:xfrm>
            <a:off x="1485900" y="3505199"/>
            <a:ext cx="3733800" cy="16510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325107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1460</Words>
  <PresentationFormat>A4 210 x 297 mm</PresentationFormat>
  <Paragraphs>194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Helvetica Neue</vt:lpstr>
      <vt:lpstr>HG丸ｺﾞｼｯｸM-PRO</vt:lpstr>
      <vt:lpstr>游ゴシック</vt:lpstr>
      <vt:lpstr>游ゴシック Light</vt:lpstr>
      <vt:lpstr>Arial</vt:lpstr>
      <vt:lpstr>Calibri</vt:lpstr>
      <vt:lpstr>Office テーマ</vt:lpstr>
      <vt:lpstr>デザインの設定</vt:lpstr>
      <vt:lpstr>PowerPoint プレゼンテーション</vt:lpstr>
      <vt:lpstr>本マニュアルをご利用いただくご担当者の方へ</vt:lpstr>
      <vt:lpstr>目次 </vt:lpstr>
      <vt:lpstr>PowerPoint プレゼンテーション</vt:lpstr>
      <vt:lpstr>ジンジャーの推奨環境</vt:lpstr>
      <vt:lpstr>1 ログインをおこなう ①</vt:lpstr>
      <vt:lpstr>1 ログインをおこなう ②</vt:lpstr>
      <vt:lpstr>2 パスワードを変更する ①</vt:lpstr>
      <vt:lpstr>2 パスワードを変更する ②</vt:lpstr>
      <vt:lpstr>PowerPoint プレゼンテーション</vt:lpstr>
      <vt:lpstr>1 自身のプロフィールを確認する ①</vt:lpstr>
      <vt:lpstr>1 自身のプロフィールを確認する ②</vt:lpstr>
      <vt:lpstr>2 他従業員のプロフィールを確認する ①</vt:lpstr>
      <vt:lpstr>2 他従業員のプロフィールを確認する ②</vt:lpstr>
      <vt:lpstr>3 変更申請を提出する ①</vt:lpstr>
      <vt:lpstr>3 変更申請を提出する ②</vt:lpstr>
      <vt:lpstr>3 変更申請を提出する ③</vt:lpstr>
      <vt:lpstr>4 過去や進行中の変更申請を確認する ①</vt:lpstr>
      <vt:lpstr>4 過去や進行中の変更申請を確認する ②</vt:lpstr>
      <vt:lpstr>4 過去や進行中の変更申請を確認する ③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2019-04-20T22:56:32Z</dcterms:created>
  <dcterms:modified xsi:type="dcterms:W3CDTF">2024-02-02T11:36:54Z</dcterms:modified>
</cp:coreProperties>
</file>