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33"/>
  </p:notesMasterIdLst>
  <p:handoutMasterIdLst>
    <p:handoutMasterId r:id="rId34"/>
  </p:handoutMasterIdLst>
  <p:sldIdLst>
    <p:sldId id="448" r:id="rId3"/>
    <p:sldId id="449" r:id="rId4"/>
    <p:sldId id="536" r:id="rId5"/>
    <p:sldId id="455" r:id="rId6"/>
    <p:sldId id="456" r:id="rId7"/>
    <p:sldId id="457" r:id="rId8"/>
    <p:sldId id="548" r:id="rId9"/>
    <p:sldId id="550" r:id="rId10"/>
    <p:sldId id="551" r:id="rId11"/>
    <p:sldId id="553" r:id="rId12"/>
    <p:sldId id="552" r:id="rId13"/>
    <p:sldId id="578" r:id="rId14"/>
    <p:sldId id="572" r:id="rId15"/>
    <p:sldId id="541" r:id="rId16"/>
    <p:sldId id="568" r:id="rId17"/>
    <p:sldId id="573" r:id="rId18"/>
    <p:sldId id="574" r:id="rId19"/>
    <p:sldId id="575" r:id="rId20"/>
    <p:sldId id="576" r:id="rId21"/>
    <p:sldId id="577" r:id="rId22"/>
    <p:sldId id="581" r:id="rId23"/>
    <p:sldId id="582" r:id="rId24"/>
    <p:sldId id="583" r:id="rId25"/>
    <p:sldId id="584" r:id="rId26"/>
    <p:sldId id="585" r:id="rId27"/>
    <p:sldId id="586" r:id="rId28"/>
    <p:sldId id="587" r:id="rId29"/>
    <p:sldId id="588" r:id="rId30"/>
    <p:sldId id="487" r:id="rId31"/>
    <p:sldId id="488" r:id="rId32"/>
  </p:sldIdLst>
  <p:sldSz cx="6858000" cy="9906000" type="A4"/>
  <p:notesSz cx="6858000" cy="99456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gZ7kueuPY7cv92XNQlnHapnOKlS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79F2D8-F8DA-59EA-30E8-B974CE84AA9F}" name="元井 菜々子" initials="元井" userId="S::nanako.motoi@jinjer01.onmicrosoft.com::f2d1ac50-fe62-43b8-b8ee-07f9beb613e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柳学済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B32"/>
    <a:srgbClr val="FBE5D6"/>
    <a:srgbClr val="F2F2F2"/>
    <a:srgbClr val="262626"/>
    <a:srgbClr val="FFFF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7" autoAdjust="0"/>
    <p:restoredTop sz="96353" autoAdjust="0"/>
  </p:normalViewPr>
  <p:slideViewPr>
    <p:cSldViewPr snapToGrid="0">
      <p:cViewPr varScale="1">
        <p:scale>
          <a:sx n="81" d="100"/>
          <a:sy n="81" d="100"/>
        </p:scale>
        <p:origin x="594" y="11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1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8/10/relationships/authors" Target="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46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8C400E1-E9E2-44F6-F1CA-1F50D5DC30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28FEA4-BB53-B493-9375-BE670A566C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D70B-27FC-4B10-BACA-EE2E768EACC3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C7517D4-03DD-203E-FD24-976B9CFE74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2D33CC-BD49-9D4D-6337-7AE424631D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D3A22-CE4E-46D6-8CF9-0BBA3F1848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57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66950" y="1243013"/>
            <a:ext cx="23241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3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3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73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1" name="Google Shape;91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3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4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4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5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75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75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956D55-5F67-9BC8-87A3-20142072C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2FFC47-84DB-97C5-DB2E-EEA70313C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DE4FDD-DFE7-AE64-FA01-1344548A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7D8DD1-FAF0-3850-7413-64160606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C10581-C9EE-F24B-3C24-5C8F93BE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672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E4917-E954-4CCD-8CF1-15A90821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6ECF4F-A0A1-18E5-F023-508749F77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4D6F05-BF73-C317-DAA3-A6E55446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BC050A-C1C3-B93A-97F2-1485389C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85DE6E-0053-314A-0948-6AD09208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21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671AF4-B1EC-247A-F0FB-983E0225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141D96-A1F0-B788-3297-3A298D9C1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51F1A4-A1AC-A3FA-67D5-2C0C7921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39A76C-F002-383B-5FDB-13346A57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F5BA6E-CC9C-EDE6-606E-AEDDC18D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96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A18BE8-BA48-891C-E0F7-F68CE2C0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9981A-8F4D-5968-E003-370A27F54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05D2BD-96BC-0CBA-4D45-6C5AD69E0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DB56A7-A3CA-E558-3375-422C58EB8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DEEAD4-8F55-1708-0BDB-3DBE9658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9F2C40-53B9-85A3-1B58-6A11AD22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46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8E1EA0-F380-94D4-3D97-611A99A1C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1BAF8C-5BB2-D1C2-9FCC-160BE8F25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9E74C1-F87C-25ED-FFDD-2B450ECDC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D5B7FD7-26F2-291F-2F7A-04115D5F3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8F73339-BD1A-820B-9FEF-18C3CFF02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6B1B90B-7D81-2D4C-6266-66B667B3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B9BE4D7-3962-0E4D-55EB-0C6FB212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F7C740D-3E1E-B2EE-2293-184C7247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696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30210C-A0C5-BD8B-FD61-CC6A0E4F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98D3AAC-DF55-551D-A855-159B49B2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5CFB87-18A9-D2ED-7FBD-FAFBB8AC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41DD52-C74F-DF45-EC03-749C0166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6190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363B68F-1D81-1B05-AFF1-369CFB9F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75614E1-0843-760E-FBB0-64E2857A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E24F7E-8E03-9F55-AC5B-B1803175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65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7B8D619-4578-79B0-6F8A-6FAE147FE03B}"/>
              </a:ext>
            </a:extLst>
          </p:cNvPr>
          <p:cNvSpPr/>
          <p:nvPr userDrawn="1"/>
        </p:nvSpPr>
        <p:spPr>
          <a:xfrm flipV="1">
            <a:off x="0" y="9600073"/>
            <a:ext cx="6858000" cy="307582"/>
          </a:xfrm>
          <a:prstGeom prst="rect">
            <a:avLst/>
          </a:prstGeom>
          <a:solidFill>
            <a:srgbClr val="E46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6352675" y="9667004"/>
            <a:ext cx="338890" cy="176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077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chemeClr val="bg1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L="38077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8077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38077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8077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077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8077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8077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077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  <a:defRPr sz="1149" b="0" i="0" u="none" strike="noStrike" cap="none">
                <a:solidFill>
                  <a:srgbClr val="7E7E7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4" name="Google Shape;21;p17">
            <a:extLst>
              <a:ext uri="{FF2B5EF4-FFF2-40B4-BE49-F238E27FC236}">
                <a16:creationId xmlns:a16="http://schemas.microsoft.com/office/drawing/2014/main" id="{66CA35BD-A71D-02D8-AB91-64022830A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9000" y="287816"/>
            <a:ext cx="6120000" cy="30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9" b="1" i="0" u="none" baseline="0">
                <a:ln w="127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D89BBA8-7172-D6B9-356B-F1B74EF2821D}"/>
              </a:ext>
            </a:extLst>
          </p:cNvPr>
          <p:cNvCxnSpPr>
            <a:cxnSpLocks/>
          </p:cNvCxnSpPr>
          <p:nvPr userDrawn="1"/>
        </p:nvCxnSpPr>
        <p:spPr>
          <a:xfrm>
            <a:off x="225000" y="719539"/>
            <a:ext cx="6408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プレースホルダー 19">
            <a:extLst>
              <a:ext uri="{FF2B5EF4-FFF2-40B4-BE49-F238E27FC236}">
                <a16:creationId xmlns:a16="http://schemas.microsoft.com/office/drawing/2014/main" id="{63E40DE3-33C4-3B07-95B3-6BC422EE7D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481891" cy="173013"/>
          </a:xfrm>
        </p:spPr>
        <p:txBody>
          <a:bodyPr anchor="b"/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sz="1099" b="1" baseline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lvl="0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232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524526-0A45-6D2F-381E-803BF4F24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1E7BC7-125C-9033-8979-6CACEE80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C66DE70-652B-52E7-F4AB-CADD1FC9B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06FAC0-89AA-24F0-AEFD-F15182A5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B2FCDB-41A4-B940-05ED-1066D6D3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B1D917-CAB2-941F-8F91-6EF0010A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758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72B962-9C3E-AB50-3770-CDBC28E2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59E5016-D29E-DC69-7EE5-E64968FCC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BB4712A-ABFA-F4CD-2175-AE3086170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33F077-2831-9F82-2995-478BF51C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E135A7-F491-08A2-2443-4FBCE664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98EED2-8AC4-C106-975C-9F7E282B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727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C898E-B58D-96BA-03BA-5A03D5BB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B225BC5-9373-4B7B-EE26-15F8108B7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B6082D-913D-8D71-0DF6-E03C1331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874D7C-7492-4AA0-0AB0-CE2032DD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E2A739-4ABC-64C4-41D3-8F07D49B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332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F572D47-82E7-AD46-0A38-A5AA1AA19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AD8A6F-445F-491A-9C0E-F0093B4D4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2BAEB-C1E4-0BC5-60FE-4BF3F72C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ECBD-F1B6-4E19-A2F9-9CC990FFE8E8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98F4FB-660C-1066-0984-7BC2473F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1CBD60-1827-B8F0-2C0E-32375C84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7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地続き・小見出し有り">
  <p:cSld name="地続き・小見出し有り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65"/>
          <p:cNvGrpSpPr/>
          <p:nvPr/>
        </p:nvGrpSpPr>
        <p:grpSpPr>
          <a:xfrm>
            <a:off x="109536" y="547450"/>
            <a:ext cx="6638926" cy="418145"/>
            <a:chOff x="109536" y="547450"/>
            <a:chExt cx="6638926" cy="418145"/>
          </a:xfrm>
        </p:grpSpPr>
        <p:sp>
          <p:nvSpPr>
            <p:cNvPr id="45" name="Google Shape;45;p65"/>
            <p:cNvSpPr/>
            <p:nvPr/>
          </p:nvSpPr>
          <p:spPr>
            <a:xfrm>
              <a:off x="109536" y="547450"/>
              <a:ext cx="6638925" cy="373296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60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65"/>
            <p:cNvSpPr/>
            <p:nvPr/>
          </p:nvSpPr>
          <p:spPr>
            <a:xfrm>
              <a:off x="109537" y="951195"/>
              <a:ext cx="6638925" cy="14400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" name="Google Shape;47;p6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5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9" name="Google Shape;49;p65"/>
          <p:cNvSpPr txBox="1">
            <a:spLocks noGrp="1"/>
          </p:cNvSpPr>
          <p:nvPr>
            <p:ph type="body" idx="1"/>
          </p:nvPr>
        </p:nvSpPr>
        <p:spPr>
          <a:xfrm>
            <a:off x="471488" y="547985"/>
            <a:ext cx="60737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0" name="Google Shape;50;p65"/>
          <p:cNvSpPr txBox="1">
            <a:spLocks noGrp="1"/>
          </p:cNvSpPr>
          <p:nvPr>
            <p:ph type="body" idx="2"/>
          </p:nvPr>
        </p:nvSpPr>
        <p:spPr>
          <a:xfrm>
            <a:off x="109536" y="1069192"/>
            <a:ext cx="6638925" cy="160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5"/>
          <p:cNvSpPr txBox="1">
            <a:spLocks noGrp="1"/>
          </p:cNvSpPr>
          <p:nvPr>
            <p:ph type="body" idx="3"/>
          </p:nvPr>
        </p:nvSpPr>
        <p:spPr>
          <a:xfrm>
            <a:off x="109536" y="65893"/>
            <a:ext cx="6638925" cy="37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cxnSp>
        <p:nvCxnSpPr>
          <p:cNvPr id="52" name="Google Shape;52;p65"/>
          <p:cNvCxnSpPr/>
          <p:nvPr/>
        </p:nvCxnSpPr>
        <p:spPr>
          <a:xfrm>
            <a:off x="175313" y="411812"/>
            <a:ext cx="6516000" cy="0"/>
          </a:xfrm>
          <a:prstGeom prst="straightConnector1">
            <a:avLst/>
          </a:prstGeom>
          <a:noFill/>
          <a:ln w="9525" cap="flat" cmpd="sng">
            <a:solidFill>
              <a:srgbClr val="2F5597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6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6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6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66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8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8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8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9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69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9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0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0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2" name="Google Shape;72;p70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70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4" name="Google Shape;74;p70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0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1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2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2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4" name="Google Shape;84;p72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5" name="Google Shape;85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2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9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9"/>
          <p:cNvSpPr txBox="1">
            <a:spLocks noGrp="1"/>
          </p:cNvSpPr>
          <p:nvPr>
            <p:ph type="sldNum" idx="12"/>
          </p:nvPr>
        </p:nvSpPr>
        <p:spPr>
          <a:xfrm>
            <a:off x="5981699" y="9620248"/>
            <a:ext cx="70961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632D91E-5195-503B-ACDF-B5DA730D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CC1ED2-E672-C020-E52D-C70727C5A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B9BCF6-18E9-FFD4-8249-2516D28AE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ECBD-F1B6-4E19-A2F9-9CC990FFE8E8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4BFD63-C0BB-C10B-99A0-3DE40F778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8F10DB-3149-3407-2889-789D30866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56F1D-4BE5-4F93-93CF-7682976BA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42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ee.jinjer.biz/top" TargetMode="External"/><Relationship Id="rId2" Type="http://schemas.openxmlformats.org/officeDocument/2006/relationships/hyperlink" Target="https://jinjer-jinji.zendesk.com/hc/ja/articles/9000069922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injer-jinji.zendesk.com/hc/ja/articles/90000699220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ee.jinjer.biz/top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jinji.zendesk.com/hc/ja/articles/900006992203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jinji.zendesk.com/hc/ja/articles/90000699220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ee.jinjer.biz/top" TargetMode="External"/><Relationship Id="rId2" Type="http://schemas.openxmlformats.org/officeDocument/2006/relationships/hyperlink" Target="https://jinjer-jinji.zendesk.com/hc/ja/articles/90000600992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jinji.zendesk.com/hc/ja/articles/900006009926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injer-jinji.zendesk.com/hc/ja/articles/900006009926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ee.jinjer.biz/top" TargetMode="External"/><Relationship Id="rId2" Type="http://schemas.openxmlformats.org/officeDocument/2006/relationships/hyperlink" Target="https://jinjer-jinji.zendesk.com/hc/ja/articles/9000069922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jinjer-jinji.zendesk.com/hc/ja/articles/9000069922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injer-jinji.zendesk.com/hc/ja/articles/90000699382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jinjer-jinji.zendesk.com/hc/ja/articles/9000069922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ee.jinjer.biz/top" TargetMode="External"/><Relationship Id="rId2" Type="http://schemas.openxmlformats.org/officeDocument/2006/relationships/hyperlink" Target="https://jinjer-jinji.zendesk.com/hc/ja/articles/9000069922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jinjer-jinji.zendesk.com/hc/ja/articles/900006992203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ee.jinjer.biz/top" TargetMode="External"/><Relationship Id="rId2" Type="http://schemas.openxmlformats.org/officeDocument/2006/relationships/hyperlink" Target="https://jinjer-jinji.zendesk.com/hc/ja/articles/90000699220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jinjer-jinji.zendesk.com/hc/ja/articles/90000699220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mployee.jinjer.biz/to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jinjer-jinji.zendesk.com/hc/ja/articles/900006992203" TargetMode="External"/><Relationship Id="rId2" Type="http://schemas.openxmlformats.org/officeDocument/2006/relationships/hyperlink" Target="https://jinjer-jinji.zendesk.com/hc/ja/sections/900000223586-%E5%90%84%E7%A8%AE%E7%94%B3%E8%AB%8B%E6%96%B9%E6%B3%9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employee.jinjer.biz/to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ee.jinjer.biz/top" TargetMode="External"/><Relationship Id="rId2" Type="http://schemas.openxmlformats.org/officeDocument/2006/relationships/hyperlink" Target="https://jinjer-jinji.zendesk.com/hc/ja/articles/90000699220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jinjer-jinji.zendesk.com/hc/ja/articles/9000069922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ployee.jinjer.biz/top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jinjer-jinji.zendesk.com/hc/ja/articles/900006992203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jinjer-jinji.zendesk.com/hc/ja/articles/900006992203-%E3%83%9E%E3%82%A4%E3%83%9A%E3%83%BC%E3%82%B8%E3%81%AB%E3%81%A4%E3%81%84%E3%81%A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injer.zendesk.com/hc/ja/articles/4412699794969-%E3%82%B8%E3%83%B3%E3%82%B8%E3%83%A3%E3%83%BC%E4%BA%BA%E4%BA%8B%E5%8A%B4%E5%8B%99%E3%81%AE%E6%8E%A8%E5%A5%A8%E7%92%B0%E5%A2%83%E3%82%92%E7%A2%BA%E8%AA%8D%E3%81%99%E3%82%8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hyperlink" Target="https://jinjer-jinji.zendesk.com/hc/ja/articles/20916028259993" TargetMode="Externa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jinjer-jinji.zendesk.com/hc/ja/articles/209160282599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E0DD7A4B-4930-76A5-EB3F-0E3EB7890791}"/>
              </a:ext>
            </a:extLst>
          </p:cNvPr>
          <p:cNvSpPr/>
          <p:nvPr/>
        </p:nvSpPr>
        <p:spPr>
          <a:xfrm>
            <a:off x="408337" y="491810"/>
            <a:ext cx="6041327" cy="892238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C28947A-2E16-FF14-E4DE-932A3743F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2010" t="-6212" r="-30916" b="39240"/>
          <a:stretch/>
        </p:blipFill>
        <p:spPr>
          <a:xfrm>
            <a:off x="1112186" y="4557303"/>
            <a:ext cx="5216656" cy="4856888"/>
          </a:xfrm>
          <a:prstGeom prst="rect">
            <a:avLst/>
          </a:prstGeom>
          <a:noFill/>
          <a:ln w="165100">
            <a:noFill/>
          </a:ln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5559F68-7028-D341-570B-747BD12538C5}"/>
              </a:ext>
            </a:extLst>
          </p:cNvPr>
          <p:cNvSpPr/>
          <p:nvPr/>
        </p:nvSpPr>
        <p:spPr>
          <a:xfrm>
            <a:off x="766792" y="3862986"/>
            <a:ext cx="5324416" cy="206968"/>
          </a:xfrm>
          <a:prstGeom prst="rect">
            <a:avLst/>
          </a:prstGeom>
          <a:solidFill>
            <a:srgbClr val="E46B3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CF03915-A845-DF44-0078-70D874AAE515}"/>
              </a:ext>
            </a:extLst>
          </p:cNvPr>
          <p:cNvSpPr txBox="1"/>
          <p:nvPr/>
        </p:nvSpPr>
        <p:spPr>
          <a:xfrm>
            <a:off x="668770" y="3437931"/>
            <a:ext cx="552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n w="12700">
                  <a:solidFill>
                    <a:srgbClr val="211512"/>
                  </a:solidFill>
                </a:ln>
                <a:solidFill>
                  <a:srgbClr val="21151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マイページ 従業員用操作マニュアル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5AE9E2C-A2C9-DF6B-F6C7-829071139880}"/>
              </a:ext>
            </a:extLst>
          </p:cNvPr>
          <p:cNvSpPr/>
          <p:nvPr/>
        </p:nvSpPr>
        <p:spPr>
          <a:xfrm>
            <a:off x="1320283" y="3050419"/>
            <a:ext cx="4217435" cy="206969"/>
          </a:xfrm>
          <a:prstGeom prst="rect">
            <a:avLst/>
          </a:prstGeom>
          <a:solidFill>
            <a:srgbClr val="E46B3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CA9D4D-B8AB-D704-FEB5-8DEA02A6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55422" y="2207623"/>
            <a:ext cx="4147157" cy="91603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7CD5FC-37AE-4FF4-0BDC-3EB7C2A35AAA}"/>
              </a:ext>
            </a:extLst>
          </p:cNvPr>
          <p:cNvSpPr txBox="1"/>
          <p:nvPr/>
        </p:nvSpPr>
        <p:spPr>
          <a:xfrm>
            <a:off x="433933" y="491810"/>
            <a:ext cx="1101780" cy="64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598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雛形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50CE29B-DAB0-A555-2A08-D549C803920F}"/>
              </a:ext>
            </a:extLst>
          </p:cNvPr>
          <p:cNvSpPr/>
          <p:nvPr/>
        </p:nvSpPr>
        <p:spPr>
          <a:xfrm>
            <a:off x="4393" y="3240741"/>
            <a:ext cx="6853607" cy="3924957"/>
          </a:xfrm>
          <a:prstGeom prst="rect">
            <a:avLst/>
          </a:prstGeom>
          <a:solidFill>
            <a:schemeClr val="bg1">
              <a:lumMod val="5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19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雛形</a:t>
            </a:r>
            <a:endParaRPr kumimoji="1" lang="en-US" altLang="ja-JP" sz="3198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5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5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各企業さまごとの運用に合わせて編集し、ご利用ください</a:t>
            </a:r>
          </a:p>
        </p:txBody>
      </p:sp>
    </p:spTree>
    <p:extLst>
      <p:ext uri="{BB962C8B-B14F-4D97-AF65-F5344CB8AC3E}">
        <p14:creationId xmlns:p14="http://schemas.microsoft.com/office/powerpoint/2010/main" val="1584076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5C94775-F5E5-2468-6976-CB80C2044F4D}"/>
              </a:ext>
            </a:extLst>
          </p:cNvPr>
          <p:cNvSpPr/>
          <p:nvPr/>
        </p:nvSpPr>
        <p:spPr>
          <a:xfrm>
            <a:off x="408337" y="957329"/>
            <a:ext cx="6041327" cy="845686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9095CA-206E-BFB6-C368-C3A817D5EFE3}"/>
              </a:ext>
            </a:extLst>
          </p:cNvPr>
          <p:cNvSpPr/>
          <p:nvPr/>
        </p:nvSpPr>
        <p:spPr>
          <a:xfrm>
            <a:off x="2709460" y="237790"/>
            <a:ext cx="1439078" cy="1439078"/>
          </a:xfrm>
          <a:prstGeom prst="ellipse">
            <a:avLst/>
          </a:prstGeom>
          <a:solidFill>
            <a:srgbClr val="E46B32"/>
          </a:solidFill>
          <a:ln w="114300">
            <a:solidFill>
              <a:srgbClr val="E46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sz="6596" b="1" dirty="0">
                <a:ln w="25400">
                  <a:solidFill>
                    <a:schemeClr val="bg1"/>
                  </a:solidFill>
                </a:ln>
              </a:rPr>
              <a:t>2</a:t>
            </a:r>
            <a:endParaRPr kumimoji="1" lang="ja-JP" altLang="en-US" sz="6596" b="1" dirty="0">
              <a:ln w="25400">
                <a:solidFill>
                  <a:schemeClr val="bg1"/>
                </a:solidFill>
              </a:ln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7A3F52-0D91-9530-7B04-C2C4684E509C}"/>
              </a:ext>
            </a:extLst>
          </p:cNvPr>
          <p:cNvSpPr txBox="1"/>
          <p:nvPr/>
        </p:nvSpPr>
        <p:spPr>
          <a:xfrm>
            <a:off x="640788" y="4354095"/>
            <a:ext cx="3959491" cy="52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2798" b="1" dirty="0">
                <a:ln w="127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マイページ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0F1B84-C162-49B7-DE4A-0E1AB54CF5B9}"/>
              </a:ext>
            </a:extLst>
          </p:cNvPr>
          <p:cNvSpPr txBox="1"/>
          <p:nvPr/>
        </p:nvSpPr>
        <p:spPr>
          <a:xfrm>
            <a:off x="640788" y="5194374"/>
            <a:ext cx="5576425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本章では、マイページの確認方法と変更申請の提出方法に関する</a:t>
            </a:r>
            <a:endParaRPr lang="en-US" altLang="ja-JP" sz="13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パソコン画面での操作方法を説明します。</a:t>
            </a:r>
            <a:endParaRPr lang="en-US" altLang="ja-JP" sz="13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3439740-0BF1-F41E-1C88-3EB6E57CC2CD}"/>
              </a:ext>
            </a:extLst>
          </p:cNvPr>
          <p:cNvSpPr/>
          <p:nvPr/>
        </p:nvSpPr>
        <p:spPr>
          <a:xfrm>
            <a:off x="730730" y="5023203"/>
            <a:ext cx="5396541" cy="45690"/>
          </a:xfrm>
          <a:prstGeom prst="roundRect">
            <a:avLst>
              <a:gd name="adj" fmla="val 50000"/>
            </a:avLst>
          </a:prstGeom>
          <a:solidFill>
            <a:srgbClr val="E46B32"/>
          </a:solidFill>
          <a:ln>
            <a:solidFill>
              <a:srgbClr val="E46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</p:spTree>
    <p:extLst>
      <p:ext uri="{BB962C8B-B14F-4D97-AF65-F5344CB8AC3E}">
        <p14:creationId xmlns:p14="http://schemas.microsoft.com/office/powerpoint/2010/main" val="28994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3651457-1C05-CB8C-5D54-282C589A52B3}"/>
              </a:ext>
            </a:extLst>
          </p:cNvPr>
          <p:cNvSpPr/>
          <p:nvPr/>
        </p:nvSpPr>
        <p:spPr>
          <a:xfrm>
            <a:off x="370961" y="2997054"/>
            <a:ext cx="6116079" cy="3962546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2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画面右上の「▽」のアイコンをクリックし、［マイページ］をクリックします。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ja-JP" altLang="en-US" sz="1099" dirty="0">
              <a:solidFill>
                <a:schemeClr val="tx1"/>
              </a:solidFill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 自身のプロフィールを確認する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11</a:t>
            </a:fld>
            <a:endParaRPr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60409EC-BEE8-D310-EFBE-311224CEA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2"/>
              </a:rPr>
              <a:t>こちら</a:t>
            </a:r>
            <a:endParaRPr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BB87AEF-67A2-C0F4-17CF-DF1AD99551A8}"/>
              </a:ext>
            </a:extLst>
          </p:cNvPr>
          <p:cNvGrpSpPr/>
          <p:nvPr/>
        </p:nvGrpSpPr>
        <p:grpSpPr>
          <a:xfrm>
            <a:off x="370961" y="949791"/>
            <a:ext cx="6116079" cy="1639750"/>
            <a:chOff x="369000" y="950400"/>
            <a:chExt cx="6120000" cy="1640799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49BE1B04-EE4B-F791-6988-02C177787EB2}"/>
                </a:ext>
              </a:extLst>
            </p:cNvPr>
            <p:cNvSpPr/>
            <p:nvPr/>
          </p:nvSpPr>
          <p:spPr>
            <a:xfrm>
              <a:off x="369000" y="950400"/>
              <a:ext cx="6120000" cy="1450175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１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従業員画面へアクセスします。</a:t>
              </a:r>
              <a:endPara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　　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※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従業員画面へアクセスする場合は、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  <a:hlinkClick r:id="rId3"/>
                </a:rPr>
                <a:t>https://employee.jinjer.biz/top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 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から</a:t>
              </a:r>
              <a:endPara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</a:rPr>
                <a:t>　　　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ログインをおこないます。</a:t>
              </a:r>
              <a:endParaRPr lang="en-US" altLang="ja-JP" sz="11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2" name="グラフィックス 11" descr="再生 単色塗りつぶし">
              <a:extLst>
                <a:ext uri="{FF2B5EF4-FFF2-40B4-BE49-F238E27FC236}">
                  <a16:creationId xmlns:a16="http://schemas.microsoft.com/office/drawing/2014/main" id="{5FEC1132-31FA-43E4-5C0B-EF29BD694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38922" y="2246712"/>
              <a:ext cx="231775" cy="457200"/>
            </a:xfrm>
            <a:prstGeom prst="rect">
              <a:avLst/>
            </a:prstGeom>
          </p:spPr>
        </p:pic>
      </p:grpSp>
      <p:pic>
        <p:nvPicPr>
          <p:cNvPr id="19" name="グラフィックス 18" descr="再生 単色塗りつぶし">
            <a:extLst>
              <a:ext uri="{FF2B5EF4-FFF2-40B4-BE49-F238E27FC236}">
                <a16:creationId xmlns:a16="http://schemas.microsoft.com/office/drawing/2014/main" id="{A408CE48-6BC9-3D75-4DB1-7FE81F13D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45785" y="6807753"/>
            <a:ext cx="231627" cy="456907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0DFB9AB-00E1-9A44-DD32-AD4933427E4C}"/>
              </a:ext>
            </a:extLst>
          </p:cNvPr>
          <p:cNvGrpSpPr/>
          <p:nvPr/>
        </p:nvGrpSpPr>
        <p:grpSpPr>
          <a:xfrm>
            <a:off x="966940" y="4040140"/>
            <a:ext cx="4924117" cy="2354924"/>
            <a:chOff x="966940" y="4040140"/>
            <a:chExt cx="4924117" cy="2354924"/>
          </a:xfrm>
        </p:grpSpPr>
        <p:pic>
          <p:nvPicPr>
            <p:cNvPr id="4" name="図 3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E5DE06D6-6AD5-ADE0-FCF0-24468E10E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54"/>
            <a:stretch/>
          </p:blipFill>
          <p:spPr>
            <a:xfrm>
              <a:off x="966940" y="4040140"/>
              <a:ext cx="4924117" cy="235492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Google Shape;248;p7">
              <a:extLst>
                <a:ext uri="{FF2B5EF4-FFF2-40B4-BE49-F238E27FC236}">
                  <a16:creationId xmlns:a16="http://schemas.microsoft.com/office/drawing/2014/main" id="{3A05357B-D146-8506-5462-BBB6F763F4BA}"/>
                </a:ext>
              </a:extLst>
            </p:cNvPr>
            <p:cNvSpPr/>
            <p:nvPr/>
          </p:nvSpPr>
          <p:spPr>
            <a:xfrm>
              <a:off x="4612240" y="4632680"/>
              <a:ext cx="1229760" cy="320320"/>
            </a:xfrm>
            <a:prstGeom prst="rect">
              <a:avLst/>
            </a:pr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05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 自身のプロフィールを確認する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12</a:t>
            </a:fld>
            <a:endParaRPr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4D15144-34B2-2BEA-F327-93A94B8B1384}"/>
              </a:ext>
            </a:extLst>
          </p:cNvPr>
          <p:cNvSpPr/>
          <p:nvPr/>
        </p:nvSpPr>
        <p:spPr>
          <a:xfrm>
            <a:off x="370961" y="949791"/>
            <a:ext cx="6116079" cy="8194209"/>
          </a:xfrm>
          <a:prstGeom prst="roundRect">
            <a:avLst>
              <a:gd name="adj" fmla="val 1603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プロフィールを確認します。</a:t>
            </a:r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E15C3C5-CB2C-B2A6-1E2A-74C028CA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67" y="1647230"/>
            <a:ext cx="5492666" cy="2853732"/>
          </a:xfrm>
          <a:prstGeom prst="rect">
            <a:avLst/>
          </a:prstGeom>
        </p:spPr>
      </p:pic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F42C57CC-04F8-1EDB-4EF4-735AAA6D8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187335"/>
              </p:ext>
            </p:extLst>
          </p:nvPr>
        </p:nvGraphicFramePr>
        <p:xfrm>
          <a:off x="593846" y="5210873"/>
          <a:ext cx="5670309" cy="282731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20264">
                  <a:extLst>
                    <a:ext uri="{9D8B030D-6E8A-4147-A177-3AD203B41FA5}">
                      <a16:colId xmlns:a16="http://schemas.microsoft.com/office/drawing/2014/main" val="1767855478"/>
                    </a:ext>
                  </a:extLst>
                </a:gridCol>
                <a:gridCol w="5250045">
                  <a:extLst>
                    <a:ext uri="{9D8B030D-6E8A-4147-A177-3AD203B41FA5}">
                      <a16:colId xmlns:a16="http://schemas.microsoft.com/office/drawing/2014/main" val="4038128483"/>
                    </a:ext>
                  </a:extLst>
                </a:gridCol>
              </a:tblGrid>
              <a:tr h="37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100" b="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タブをクリックしプロフィールを表示できます。</a:t>
                      </a:r>
                      <a:endParaRPr sz="1100" b="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0284"/>
                  </a:ext>
                </a:extLst>
              </a:tr>
              <a:tr h="37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100" b="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プロフィールに表示させるメッセージを自由に編集できます。</a:t>
                      </a:r>
                      <a:endParaRPr sz="1100" b="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65062"/>
                  </a:ext>
                </a:extLst>
              </a:tr>
              <a:tr h="11326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特定の従業員を表示させるなどの目的で対象従業員に「タグ」を追加できます。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例：正社員の従業員に「正社員」というタグをつける　など</a:t>
                      </a:r>
                      <a:endParaRPr lang="en-US" altLang="ja-JP" sz="1100" b="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ja-JP" sz="1100" b="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プロフィール検索の際に設定された「タグ」を用いて検索できます。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050428"/>
                  </a:ext>
                </a:extLst>
              </a:tr>
              <a:tr h="78026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  <a:sym typeface="Arial"/>
                        </a:rPr>
                        <a:t>変更申請ができます。</a:t>
                      </a:r>
                      <a:endParaRPr lang="en-US" altLang="ja-JP" sz="1100" b="0" i="0" u="none" strike="noStrike" cap="none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100" b="0" i="0" u="none" strike="noStrike" cap="none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  <a:sym typeface="Arial"/>
                        </a:rPr>
                        <a:t>※</a:t>
                      </a:r>
                      <a:r>
                        <a:rPr lang="ja-JP" altLang="en-US" sz="1100" b="0" i="0" u="none" strike="noStrike" cap="none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  <a:sym typeface="Arial"/>
                        </a:rPr>
                        <a:t>申請中の場合はボタンが非表示になります。</a:t>
                      </a:r>
                      <a:endParaRPr lang="en-US" altLang="ja-JP" sz="1100" b="0" i="0" u="none" strike="noStrike" cap="none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b="0" i="0" u="none" strike="noStrike" cap="none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  <a:sym typeface="Arial"/>
                        </a:rPr>
                        <a:t>変更申請の方法は、本マニュアル「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hlinkClick r:id="rId3" action="ppaction://hlinksldjump"/>
                        </a:rPr>
                        <a:t>3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hlinkClick r:id="rId3" action="ppaction://hlinksldjump"/>
                        </a:rPr>
                        <a:t> 変更申請を提出する </a:t>
                      </a:r>
                      <a:r>
                        <a:rPr lang="ja-JP" altLang="en-US" sz="1100" b="0" i="0" u="none" strike="noStrike" cap="none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 panose="020B0604020202020204" pitchFamily="34" charset="0"/>
                          <a:sym typeface="Arial"/>
                        </a:rPr>
                        <a:t>」をご確認ください。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39591"/>
                  </a:ext>
                </a:extLst>
              </a:tr>
            </a:tbl>
          </a:graphicData>
        </a:graphic>
      </p:graphicFrame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61D3AED3-8B9A-9453-B4CC-246EBC4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4"/>
              </a:rPr>
              <a:t>こちら</a:t>
            </a:r>
            <a:endParaRPr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B5E63611-80B7-C5F1-1379-502E35CB2B00}"/>
              </a:ext>
            </a:extLst>
          </p:cNvPr>
          <p:cNvSpPr/>
          <p:nvPr/>
        </p:nvSpPr>
        <p:spPr>
          <a:xfrm>
            <a:off x="682667" y="5315416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E46B32"/>
                  </a:solidFill>
                </a:ln>
                <a:solidFill>
                  <a:srgbClr val="E46B32"/>
                </a:solidFill>
              </a:rPr>
              <a:t>1</a:t>
            </a:r>
            <a:endParaRPr kumimoji="1" lang="ja-JP" altLang="en-US" dirty="0">
              <a:ln>
                <a:solidFill>
                  <a:srgbClr val="E46B32"/>
                </a:solidFill>
              </a:ln>
              <a:solidFill>
                <a:srgbClr val="E46B32"/>
              </a:solidFill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6646DE4-A198-81F0-835B-93BEA132B20C}"/>
              </a:ext>
            </a:extLst>
          </p:cNvPr>
          <p:cNvSpPr/>
          <p:nvPr/>
        </p:nvSpPr>
        <p:spPr>
          <a:xfrm>
            <a:off x="682667" y="5776284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E46B32"/>
                  </a:solidFill>
                </a:ln>
                <a:solidFill>
                  <a:srgbClr val="E46B32"/>
                </a:solidFill>
              </a:rPr>
              <a:t>2</a:t>
            </a:r>
            <a:endParaRPr kumimoji="1" lang="ja-JP" altLang="en-US" dirty="0">
              <a:ln>
                <a:solidFill>
                  <a:srgbClr val="E46B32"/>
                </a:solidFill>
              </a:ln>
              <a:solidFill>
                <a:srgbClr val="E46B32"/>
              </a:solidFill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3EB11485-F038-7AE6-4228-6BF8FA9613F7}"/>
              </a:ext>
            </a:extLst>
          </p:cNvPr>
          <p:cNvSpPr/>
          <p:nvPr/>
        </p:nvSpPr>
        <p:spPr>
          <a:xfrm>
            <a:off x="682667" y="6541952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E46B32"/>
                  </a:solidFill>
                </a:ln>
                <a:solidFill>
                  <a:srgbClr val="E46B32"/>
                </a:solidFill>
              </a:rPr>
              <a:t>3</a:t>
            </a:r>
            <a:endParaRPr kumimoji="1" lang="ja-JP" altLang="en-US" dirty="0">
              <a:ln>
                <a:solidFill>
                  <a:srgbClr val="E46B32"/>
                </a:solidFill>
              </a:ln>
              <a:solidFill>
                <a:srgbClr val="E46B32"/>
              </a:solidFill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215DDCC8-F436-C708-BD9A-38EDA5E6F48F}"/>
              </a:ext>
            </a:extLst>
          </p:cNvPr>
          <p:cNvSpPr/>
          <p:nvPr/>
        </p:nvSpPr>
        <p:spPr>
          <a:xfrm>
            <a:off x="682667" y="7550277"/>
            <a:ext cx="252000" cy="252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E46B32"/>
                  </a:solidFill>
                </a:ln>
                <a:solidFill>
                  <a:srgbClr val="E46B32"/>
                </a:solidFill>
              </a:rPr>
              <a:t>4</a:t>
            </a:r>
            <a:endParaRPr kumimoji="1" lang="ja-JP" altLang="en-US" dirty="0">
              <a:ln>
                <a:solidFill>
                  <a:srgbClr val="E46B32"/>
                </a:solidFill>
              </a:ln>
              <a:solidFill>
                <a:srgbClr val="E46B32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C9F4A7F-9C23-B6F8-AEDB-4FE2EFE83A5B}"/>
              </a:ext>
            </a:extLst>
          </p:cNvPr>
          <p:cNvSpPr/>
          <p:nvPr/>
        </p:nvSpPr>
        <p:spPr>
          <a:xfrm>
            <a:off x="2353967" y="1993630"/>
            <a:ext cx="2227558" cy="320945"/>
          </a:xfrm>
          <a:prstGeom prst="roundRect">
            <a:avLst>
              <a:gd name="adj" fmla="val 11388"/>
            </a:avLst>
          </a:prstGeom>
          <a:noFill/>
          <a:ln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155E4716-693B-C265-6500-BA3360522E25}"/>
              </a:ext>
            </a:extLst>
          </p:cNvPr>
          <p:cNvSpPr/>
          <p:nvPr/>
        </p:nvSpPr>
        <p:spPr>
          <a:xfrm>
            <a:off x="797959" y="2641925"/>
            <a:ext cx="1391608" cy="558476"/>
          </a:xfrm>
          <a:prstGeom prst="roundRect">
            <a:avLst>
              <a:gd name="adj" fmla="val 6271"/>
            </a:avLst>
          </a:prstGeom>
          <a:noFill/>
          <a:ln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4E429429-33AC-1E54-4D83-0A0C80252802}"/>
              </a:ext>
            </a:extLst>
          </p:cNvPr>
          <p:cNvSpPr/>
          <p:nvPr/>
        </p:nvSpPr>
        <p:spPr>
          <a:xfrm>
            <a:off x="797959" y="3237800"/>
            <a:ext cx="1391608" cy="558475"/>
          </a:xfrm>
          <a:prstGeom prst="roundRect">
            <a:avLst>
              <a:gd name="adj" fmla="val 6271"/>
            </a:avLst>
          </a:prstGeom>
          <a:noFill/>
          <a:ln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18D6585-5F87-FBFF-3455-7E3695183116}"/>
              </a:ext>
            </a:extLst>
          </p:cNvPr>
          <p:cNvSpPr/>
          <p:nvPr/>
        </p:nvSpPr>
        <p:spPr>
          <a:xfrm>
            <a:off x="5427582" y="1823633"/>
            <a:ext cx="594891" cy="233768"/>
          </a:xfrm>
          <a:prstGeom prst="roundRect">
            <a:avLst>
              <a:gd name="adj" fmla="val 14356"/>
            </a:avLst>
          </a:prstGeom>
          <a:noFill/>
          <a:ln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D56A9264-1195-A08F-DD4C-46B76ECD78A8}"/>
              </a:ext>
            </a:extLst>
          </p:cNvPr>
          <p:cNvSpPr/>
          <p:nvPr/>
        </p:nvSpPr>
        <p:spPr>
          <a:xfrm>
            <a:off x="2188384" y="1817872"/>
            <a:ext cx="324000" cy="3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E46B32"/>
                  </a:solidFill>
                </a:ln>
                <a:solidFill>
                  <a:srgbClr val="E46B32"/>
                </a:solidFill>
              </a:rPr>
              <a:t>1</a:t>
            </a:r>
            <a:endParaRPr kumimoji="1" lang="ja-JP" altLang="en-US" dirty="0">
              <a:ln>
                <a:solidFill>
                  <a:srgbClr val="E46B32"/>
                </a:solidFill>
              </a:ln>
              <a:solidFill>
                <a:srgbClr val="E46B32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B26C0B7-0AD1-6C81-3646-60C8351390DD}"/>
              </a:ext>
            </a:extLst>
          </p:cNvPr>
          <p:cNvSpPr/>
          <p:nvPr/>
        </p:nvSpPr>
        <p:spPr>
          <a:xfrm>
            <a:off x="5173344" y="1647230"/>
            <a:ext cx="324000" cy="3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E46B32"/>
                  </a:solidFill>
                </a:ln>
                <a:solidFill>
                  <a:srgbClr val="E46B32"/>
                </a:solidFill>
              </a:rPr>
              <a:t>4</a:t>
            </a:r>
            <a:endParaRPr kumimoji="1" lang="ja-JP" altLang="en-US" dirty="0">
              <a:ln>
                <a:solidFill>
                  <a:srgbClr val="E46B32"/>
                </a:solidFill>
              </a:ln>
              <a:solidFill>
                <a:srgbClr val="E46B32"/>
              </a:solidFill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14D09D4-A9F4-8A8D-35F4-8610FDE62F9B}"/>
              </a:ext>
            </a:extLst>
          </p:cNvPr>
          <p:cNvSpPr/>
          <p:nvPr/>
        </p:nvSpPr>
        <p:spPr>
          <a:xfrm>
            <a:off x="646667" y="3645355"/>
            <a:ext cx="324000" cy="3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E46B32"/>
                  </a:solidFill>
                </a:ln>
                <a:solidFill>
                  <a:srgbClr val="E46B32"/>
                </a:solidFill>
              </a:rPr>
              <a:t>3</a:t>
            </a:r>
            <a:endParaRPr kumimoji="1" lang="ja-JP" altLang="en-US" dirty="0">
              <a:ln>
                <a:solidFill>
                  <a:srgbClr val="E46B32"/>
                </a:solidFill>
              </a:ln>
              <a:solidFill>
                <a:srgbClr val="E46B32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0C71143-3731-F8AF-52D6-04DC83DEF565}"/>
              </a:ext>
            </a:extLst>
          </p:cNvPr>
          <p:cNvSpPr/>
          <p:nvPr/>
        </p:nvSpPr>
        <p:spPr>
          <a:xfrm>
            <a:off x="646667" y="2406012"/>
            <a:ext cx="324000" cy="324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46B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n>
                  <a:solidFill>
                    <a:srgbClr val="E46B32"/>
                  </a:solidFill>
                </a:ln>
                <a:solidFill>
                  <a:srgbClr val="E46B32"/>
                </a:solidFill>
              </a:rPr>
              <a:t>2</a:t>
            </a:r>
            <a:endParaRPr kumimoji="1" lang="ja-JP" altLang="en-US" dirty="0">
              <a:ln>
                <a:solidFill>
                  <a:srgbClr val="E46B32"/>
                </a:solidFill>
              </a:ln>
              <a:solidFill>
                <a:srgbClr val="E46B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2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DA3108A-921E-8810-1832-919C90FFDF90}"/>
              </a:ext>
            </a:extLst>
          </p:cNvPr>
          <p:cNvSpPr/>
          <p:nvPr/>
        </p:nvSpPr>
        <p:spPr>
          <a:xfrm>
            <a:off x="370961" y="2997054"/>
            <a:ext cx="6116079" cy="4551032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2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検索窓に下記いずれかの情報を入力し、検索をします。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・社員番号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・氏名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・所属（主務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兼務）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・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E-mail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（社用）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A86FEE59-35CE-A861-AE8E-9D8FAA3EF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80988"/>
          <a:stretch/>
        </p:blipFill>
        <p:spPr>
          <a:xfrm>
            <a:off x="964539" y="5036294"/>
            <a:ext cx="4928288" cy="20607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 他従業員のプロフィールを確認する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13</a:t>
            </a:fld>
            <a:endParaRPr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3702938-F4A8-A943-D703-F8042AEA0CF2}"/>
              </a:ext>
            </a:extLst>
          </p:cNvPr>
          <p:cNvGrpSpPr/>
          <p:nvPr/>
        </p:nvGrpSpPr>
        <p:grpSpPr>
          <a:xfrm>
            <a:off x="370961" y="949791"/>
            <a:ext cx="6116079" cy="1639750"/>
            <a:chOff x="369000" y="950400"/>
            <a:chExt cx="6120000" cy="1640799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EA81983D-9849-0B29-BAA1-2DCD3278E342}"/>
                </a:ext>
              </a:extLst>
            </p:cNvPr>
            <p:cNvSpPr/>
            <p:nvPr/>
          </p:nvSpPr>
          <p:spPr>
            <a:xfrm>
              <a:off x="369000" y="950400"/>
              <a:ext cx="6120000" cy="1450175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１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従業員画面へアクセスします。</a:t>
              </a:r>
              <a:endPara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　　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※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従業員画面へアクセスする場合は、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  <a:hlinkClick r:id="rId3"/>
                </a:rPr>
                <a:t>https://employee.jinjer.biz/top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 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から</a:t>
              </a:r>
              <a:endPara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</a:rPr>
                <a:t>　　　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ログインをおこないます。</a:t>
              </a:r>
              <a:endParaRPr lang="en-US" altLang="ja-JP" sz="11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2" name="グラフィックス 11" descr="再生 単色塗りつぶし">
              <a:extLst>
                <a:ext uri="{FF2B5EF4-FFF2-40B4-BE49-F238E27FC236}">
                  <a16:creationId xmlns:a16="http://schemas.microsoft.com/office/drawing/2014/main" id="{DEAB3292-1484-4C5F-3EC8-7C04567AB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38922" y="2246712"/>
              <a:ext cx="231775" cy="457200"/>
            </a:xfrm>
            <a:prstGeom prst="rect">
              <a:avLst/>
            </a:prstGeom>
          </p:spPr>
        </p:pic>
      </p:grpSp>
      <p:pic>
        <p:nvPicPr>
          <p:cNvPr id="13" name="グラフィックス 12" descr="再生 単色塗りつぶし">
            <a:extLst>
              <a:ext uri="{FF2B5EF4-FFF2-40B4-BE49-F238E27FC236}">
                <a16:creationId xmlns:a16="http://schemas.microsoft.com/office/drawing/2014/main" id="{76F28877-60AE-EE82-11A4-7CEFE60A4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45785" y="7391953"/>
            <a:ext cx="231627" cy="456907"/>
          </a:xfrm>
          <a:prstGeom prst="rect">
            <a:avLst/>
          </a:prstGeom>
        </p:spPr>
      </p:pic>
      <p:sp>
        <p:nvSpPr>
          <p:cNvPr id="20" name="テキスト プレースホルダー 5">
            <a:extLst>
              <a:ext uri="{FF2B5EF4-FFF2-40B4-BE49-F238E27FC236}">
                <a16:creationId xmlns:a16="http://schemas.microsoft.com/office/drawing/2014/main" id="{3593438F-CDEA-6471-1203-3726BAD11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6"/>
              </a:rPr>
              <a:t>こちら</a:t>
            </a:r>
            <a:endParaRPr lang="ja-JP" altLang="en-US" dirty="0"/>
          </a:p>
        </p:txBody>
      </p:sp>
      <p:sp>
        <p:nvSpPr>
          <p:cNvPr id="7" name="Google Shape;248;p7">
            <a:extLst>
              <a:ext uri="{FF2B5EF4-FFF2-40B4-BE49-F238E27FC236}">
                <a16:creationId xmlns:a16="http://schemas.microsoft.com/office/drawing/2014/main" id="{66303B85-8613-477B-54C7-B82E6A6DF03A}"/>
              </a:ext>
            </a:extLst>
          </p:cNvPr>
          <p:cNvSpPr/>
          <p:nvPr/>
        </p:nvSpPr>
        <p:spPr>
          <a:xfrm>
            <a:off x="1674986" y="5053860"/>
            <a:ext cx="1899487" cy="266285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897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 他従業員のプロフィールを確認する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14</a:t>
            </a:fld>
            <a:endParaRPr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90D8496-AA84-D581-34C3-ED1EFA431262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B6918AEB-CC30-8ED9-3E80-8C3FB2CE8A06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検索結果を確認し、対象従業員の社員番号または氏名をクリックします。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2" name="グラフィックス 11" descr="再生 単色塗りつぶし">
              <a:extLst>
                <a:ext uri="{FF2B5EF4-FFF2-40B4-BE49-F238E27FC236}">
                  <a16:creationId xmlns:a16="http://schemas.microsoft.com/office/drawing/2014/main" id="{6C183408-96D3-713F-8FDD-1E0EF2EB5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BA9795A2-4F70-C86F-8B89-79ED6FF953C3}"/>
              </a:ext>
            </a:extLst>
          </p:cNvPr>
          <p:cNvSpPr/>
          <p:nvPr/>
        </p:nvSpPr>
        <p:spPr>
          <a:xfrm>
            <a:off x="370961" y="5181454"/>
            <a:ext cx="6116079" cy="3962546"/>
          </a:xfrm>
          <a:prstGeom prst="roundRect">
            <a:avLst>
              <a:gd name="adj" fmla="val 1603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対象従業員のプロフィールが確認できたら完了です。</a:t>
            </a:r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91A738C-1923-9A34-2482-4059C7078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451" y="1909203"/>
            <a:ext cx="4701097" cy="231206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Google Shape;248;p7">
            <a:extLst>
              <a:ext uri="{FF2B5EF4-FFF2-40B4-BE49-F238E27FC236}">
                <a16:creationId xmlns:a16="http://schemas.microsoft.com/office/drawing/2014/main" id="{DC2A4753-58DA-7DA6-AB95-5694604C7DBC}"/>
              </a:ext>
            </a:extLst>
          </p:cNvPr>
          <p:cNvSpPr/>
          <p:nvPr/>
        </p:nvSpPr>
        <p:spPr>
          <a:xfrm>
            <a:off x="2171281" y="3093929"/>
            <a:ext cx="1661683" cy="1027134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B11E1CB-95F6-03CB-40DC-5459B1F3A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428" y="6106499"/>
            <a:ext cx="4845144" cy="2183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テキスト プレースホルダー 5">
            <a:extLst>
              <a:ext uri="{FF2B5EF4-FFF2-40B4-BE49-F238E27FC236}">
                <a16:creationId xmlns:a16="http://schemas.microsoft.com/office/drawing/2014/main" id="{832A08C4-3C8F-76DF-C625-5113CABC8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6"/>
              </a:rPr>
              <a:t>こちら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422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 変更申請を提出する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15</a:t>
            </a:fld>
            <a:endParaRPr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60409EC-BEE8-D310-EFBE-311224CEA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2"/>
              </a:rPr>
              <a:t>こちら</a:t>
            </a:r>
            <a:endParaRPr lang="ja-JP" altLang="en-US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A4C2A3-0A46-80E8-084A-E9F71FE716B5}"/>
              </a:ext>
            </a:extLst>
          </p:cNvPr>
          <p:cNvSpPr/>
          <p:nvPr/>
        </p:nvSpPr>
        <p:spPr>
          <a:xfrm>
            <a:off x="370961" y="2997054"/>
            <a:ext cx="6116079" cy="3962546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2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画面右上の「▽」のアイコンをクリックし、［マイページ］をクリックします。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ja-JP" altLang="en-US" sz="1099" dirty="0">
              <a:solidFill>
                <a:schemeClr val="tx1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712991F-696A-CD45-7E9C-204B81BD6B08}"/>
              </a:ext>
            </a:extLst>
          </p:cNvPr>
          <p:cNvGrpSpPr/>
          <p:nvPr/>
        </p:nvGrpSpPr>
        <p:grpSpPr>
          <a:xfrm>
            <a:off x="370961" y="949791"/>
            <a:ext cx="6116079" cy="1639750"/>
            <a:chOff x="369000" y="950400"/>
            <a:chExt cx="6120000" cy="1640799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77955712-6F8C-B6FF-1E76-23F9696D4C03}"/>
                </a:ext>
              </a:extLst>
            </p:cNvPr>
            <p:cNvSpPr/>
            <p:nvPr/>
          </p:nvSpPr>
          <p:spPr>
            <a:xfrm>
              <a:off x="369000" y="950400"/>
              <a:ext cx="6120000" cy="1450175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１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従業員画面へアクセスします。</a:t>
              </a:r>
              <a:endPara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　　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※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従業員画面へアクセスする場合は、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  <a:hlinkClick r:id="rId3"/>
                </a:rPr>
                <a:t>https://employee.jinjer.biz/top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 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から</a:t>
              </a:r>
              <a:endPara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</a:rPr>
                <a:t>　　　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ログインをおこないます。</a:t>
              </a:r>
              <a:endParaRPr lang="en-US" altLang="ja-JP" sz="11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6" name="グラフィックス 15" descr="再生 単色塗りつぶし">
              <a:extLst>
                <a:ext uri="{FF2B5EF4-FFF2-40B4-BE49-F238E27FC236}">
                  <a16:creationId xmlns:a16="http://schemas.microsoft.com/office/drawing/2014/main" id="{ADE6EDC1-4A26-9FA1-15A2-D1F9540E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38922" y="2246712"/>
              <a:ext cx="231775" cy="457200"/>
            </a:xfrm>
            <a:prstGeom prst="rect">
              <a:avLst/>
            </a:prstGeom>
          </p:spPr>
        </p:pic>
      </p:grpSp>
      <p:pic>
        <p:nvPicPr>
          <p:cNvPr id="17" name="グラフィックス 16" descr="再生 単色塗りつぶし">
            <a:extLst>
              <a:ext uri="{FF2B5EF4-FFF2-40B4-BE49-F238E27FC236}">
                <a16:creationId xmlns:a16="http://schemas.microsoft.com/office/drawing/2014/main" id="{27DAB9B5-95F8-5A37-9652-854219E8DE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45785" y="6807753"/>
            <a:ext cx="231627" cy="456907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4E8710E-7A7A-5F29-9934-B74D523CEB89}"/>
              </a:ext>
            </a:extLst>
          </p:cNvPr>
          <p:cNvGrpSpPr/>
          <p:nvPr/>
        </p:nvGrpSpPr>
        <p:grpSpPr>
          <a:xfrm>
            <a:off x="966940" y="4040140"/>
            <a:ext cx="4924117" cy="2354924"/>
            <a:chOff x="966940" y="4040140"/>
            <a:chExt cx="4924117" cy="2354924"/>
          </a:xfrm>
        </p:grpSpPr>
        <p:pic>
          <p:nvPicPr>
            <p:cNvPr id="4" name="図 3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31B7F339-670C-0428-45D9-794545977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54"/>
            <a:stretch/>
          </p:blipFill>
          <p:spPr>
            <a:xfrm>
              <a:off x="966940" y="4040140"/>
              <a:ext cx="4924117" cy="235492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Google Shape;248;p7">
              <a:extLst>
                <a:ext uri="{FF2B5EF4-FFF2-40B4-BE49-F238E27FC236}">
                  <a16:creationId xmlns:a16="http://schemas.microsoft.com/office/drawing/2014/main" id="{AD6BC183-DA08-0657-E274-F31130EC44EA}"/>
                </a:ext>
              </a:extLst>
            </p:cNvPr>
            <p:cNvSpPr/>
            <p:nvPr/>
          </p:nvSpPr>
          <p:spPr>
            <a:xfrm>
              <a:off x="4612240" y="4632680"/>
              <a:ext cx="1229760" cy="320320"/>
            </a:xfrm>
            <a:prstGeom prst="rect">
              <a:avLst/>
            </a:pr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32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 変更申請を提出する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16</a:t>
            </a:fld>
            <a:endParaRPr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6BB903B-D3D8-8CDA-0040-C55109F53C50}"/>
              </a:ext>
            </a:extLst>
          </p:cNvPr>
          <p:cNvSpPr/>
          <p:nvPr/>
        </p:nvSpPr>
        <p:spPr>
          <a:xfrm>
            <a:off x="370961" y="949791"/>
            <a:ext cx="6116079" cy="3597157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 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自身のプロフィール画面から［変更申請］をクリックします。</a:t>
            </a:r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5DDD053-B8B2-FB9F-0EA2-DB200A618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7" y="1563958"/>
            <a:ext cx="5041726" cy="2619444"/>
          </a:xfrm>
          <a:prstGeom prst="rect">
            <a:avLst/>
          </a:prstGeom>
        </p:spPr>
      </p:pic>
      <p:pic>
        <p:nvPicPr>
          <p:cNvPr id="6" name="グラフィックス 5" descr="再生 単色塗りつぶし">
            <a:extLst>
              <a:ext uri="{FF2B5EF4-FFF2-40B4-BE49-F238E27FC236}">
                <a16:creationId xmlns:a16="http://schemas.microsoft.com/office/drawing/2014/main" id="{2154DC48-5EA1-35A2-F73D-75F69960A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20714" y="4434308"/>
            <a:ext cx="231627" cy="456907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62E9C00-A43A-3C82-0A67-21E14F67A6C6}"/>
              </a:ext>
            </a:extLst>
          </p:cNvPr>
          <p:cNvSpPr/>
          <p:nvPr/>
        </p:nvSpPr>
        <p:spPr>
          <a:xfrm>
            <a:off x="367040" y="4881178"/>
            <a:ext cx="6120000" cy="4312926"/>
          </a:xfrm>
          <a:prstGeom prst="roundRect">
            <a:avLst>
              <a:gd name="adj" fmla="val 16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2000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en-US" altLang="ja-JP" sz="2000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変更したい項目を編集し、［申請］をクリックします。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i="0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　　　</a:t>
            </a:r>
            <a:r>
              <a:rPr lang="en-US" altLang="ja-JP" sz="1100" i="0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※</a:t>
            </a:r>
            <a:r>
              <a:rPr lang="ja-JP" altLang="en-US" sz="1100" i="0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枠内の色がグレーになっている項目は、申請できません。</a:t>
            </a:r>
            <a:br>
              <a:rPr lang="en-US" altLang="ja-JP" sz="1100" i="0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</a:br>
            <a:r>
              <a:rPr lang="ja-JP" altLang="en-US" sz="1100" i="0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　　　</a:t>
            </a:r>
            <a:r>
              <a:rPr lang="en-US" altLang="ja-JP" sz="1100" i="0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※</a:t>
            </a:r>
            <a:r>
              <a:rPr lang="ja-JP" altLang="en-US" sz="1100" i="0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複数項目を一括で申請できます。</a:t>
            </a:r>
            <a:endParaRPr lang="en-US" altLang="ja-JP" sz="1100" i="0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6C6515B-29B0-0600-EA50-6D31101AC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981" y="6246093"/>
            <a:ext cx="4746058" cy="27101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248;p7">
            <a:extLst>
              <a:ext uri="{FF2B5EF4-FFF2-40B4-BE49-F238E27FC236}">
                <a16:creationId xmlns:a16="http://schemas.microsoft.com/office/drawing/2014/main" id="{81E14391-D970-1563-070C-109CB0F7D30D}"/>
              </a:ext>
            </a:extLst>
          </p:cNvPr>
          <p:cNvSpPr/>
          <p:nvPr/>
        </p:nvSpPr>
        <p:spPr>
          <a:xfrm>
            <a:off x="5195573" y="1682560"/>
            <a:ext cx="681919" cy="277751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48;p7">
            <a:extLst>
              <a:ext uri="{FF2B5EF4-FFF2-40B4-BE49-F238E27FC236}">
                <a16:creationId xmlns:a16="http://schemas.microsoft.com/office/drawing/2014/main" id="{033BB4DE-A2E6-DF48-FBB4-FCF2943BD3BA}"/>
              </a:ext>
            </a:extLst>
          </p:cNvPr>
          <p:cNvSpPr/>
          <p:nvPr/>
        </p:nvSpPr>
        <p:spPr>
          <a:xfrm>
            <a:off x="3693491" y="8724900"/>
            <a:ext cx="586409" cy="246705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260B4E40-2513-2CFE-FCFB-F28CB7A20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6"/>
              </a:rPr>
              <a:t>こちら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758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 変更申請を提出する ③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17</a:t>
            </a:fld>
            <a:endParaRPr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6BB903B-D3D8-8CDA-0040-C55109F53C50}"/>
              </a:ext>
            </a:extLst>
          </p:cNvPr>
          <p:cNvSpPr/>
          <p:nvPr/>
        </p:nvSpPr>
        <p:spPr>
          <a:xfrm>
            <a:off x="367040" y="949791"/>
            <a:ext cx="6116079" cy="3597157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申請内容を確認し、［申請］をクリックします。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グラフィックス 5" descr="再生 単色塗りつぶし">
            <a:extLst>
              <a:ext uri="{FF2B5EF4-FFF2-40B4-BE49-F238E27FC236}">
                <a16:creationId xmlns:a16="http://schemas.microsoft.com/office/drawing/2014/main" id="{2154DC48-5EA1-35A2-F73D-75F69960A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20714" y="4434308"/>
            <a:ext cx="231627" cy="456907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62E9C00-A43A-3C82-0A67-21E14F67A6C6}"/>
              </a:ext>
            </a:extLst>
          </p:cNvPr>
          <p:cNvSpPr/>
          <p:nvPr/>
        </p:nvSpPr>
        <p:spPr>
          <a:xfrm>
            <a:off x="367040" y="4881178"/>
            <a:ext cx="6120000" cy="4312926"/>
          </a:xfrm>
          <a:prstGeom prst="roundRect">
            <a:avLst>
              <a:gd name="adj" fmla="val 1603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2000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en-US" altLang="ja-JP" sz="2000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マイページ画面に切り替わり、下記メッセージが表示されたら対応が完了です。</a:t>
            </a: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D3A293-2971-F6BF-48E1-E5DCFF9C4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75" y="1759719"/>
            <a:ext cx="5114250" cy="21831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248;p7">
            <a:extLst>
              <a:ext uri="{FF2B5EF4-FFF2-40B4-BE49-F238E27FC236}">
                <a16:creationId xmlns:a16="http://schemas.microsoft.com/office/drawing/2014/main" id="{82D50C37-922A-CEAC-8924-CFD4CCE35D86}"/>
              </a:ext>
            </a:extLst>
          </p:cNvPr>
          <p:cNvSpPr/>
          <p:nvPr/>
        </p:nvSpPr>
        <p:spPr>
          <a:xfrm>
            <a:off x="3655391" y="3444674"/>
            <a:ext cx="681919" cy="31183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F0CBE92-7ADE-CC82-2FCA-4ADF1EC06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486" y="6079807"/>
            <a:ext cx="5461846" cy="19411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Google Shape;248;p7">
            <a:extLst>
              <a:ext uri="{FF2B5EF4-FFF2-40B4-BE49-F238E27FC236}">
                <a16:creationId xmlns:a16="http://schemas.microsoft.com/office/drawing/2014/main" id="{9C87529C-9D83-F04C-0BDC-04BC6D5F8588}"/>
              </a:ext>
            </a:extLst>
          </p:cNvPr>
          <p:cNvSpPr/>
          <p:nvPr/>
        </p:nvSpPr>
        <p:spPr>
          <a:xfrm>
            <a:off x="749984" y="6522671"/>
            <a:ext cx="5354378" cy="236696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D7CB3EE7-5E64-E3B8-6059-2DCEFE9ABD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6"/>
              </a:rPr>
              <a:t>こちら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481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61" y="287816"/>
            <a:ext cx="6120000" cy="307580"/>
          </a:xfrm>
        </p:spPr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 過去や進行中の変更申請を確認する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18</a:t>
            </a:fld>
            <a:endParaRPr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60409EC-BEE8-D310-EFBE-311224CEA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2"/>
              </a:rPr>
              <a:t>こちら</a:t>
            </a:r>
            <a:endParaRPr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EB133B38-52CD-8031-5668-51EE5616AB0B}"/>
              </a:ext>
            </a:extLst>
          </p:cNvPr>
          <p:cNvSpPr/>
          <p:nvPr/>
        </p:nvSpPr>
        <p:spPr>
          <a:xfrm>
            <a:off x="370961" y="2997054"/>
            <a:ext cx="6116079" cy="3962546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2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画面右上の「▽」のアイコンをクリックし、［マイページ］をクリックします。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ja-JP" altLang="en-US" sz="1099" dirty="0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086DB19-313E-8875-11E5-83C9BB7FD17C}"/>
              </a:ext>
            </a:extLst>
          </p:cNvPr>
          <p:cNvGrpSpPr/>
          <p:nvPr/>
        </p:nvGrpSpPr>
        <p:grpSpPr>
          <a:xfrm>
            <a:off x="370961" y="949791"/>
            <a:ext cx="6116079" cy="1639750"/>
            <a:chOff x="369000" y="950400"/>
            <a:chExt cx="6120000" cy="1640799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6CC96131-8A86-342F-0354-C54D7A6F3598}"/>
                </a:ext>
              </a:extLst>
            </p:cNvPr>
            <p:cNvSpPr/>
            <p:nvPr/>
          </p:nvSpPr>
          <p:spPr>
            <a:xfrm>
              <a:off x="369000" y="950400"/>
              <a:ext cx="6120000" cy="1450175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１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従業員画面へアクセスします。</a:t>
              </a:r>
              <a:endPara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　　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※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従業員画面へアクセスする場合は、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  <a:hlinkClick r:id="rId3"/>
                </a:rPr>
                <a:t>https://employee.jinjer.biz/top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 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から</a:t>
              </a:r>
              <a:endPara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</a:rPr>
                <a:t>　　　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ログインをおこないます。</a:t>
              </a:r>
              <a:endParaRPr lang="en-US" altLang="ja-JP" sz="11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6" name="グラフィックス 5" descr="再生 単色塗りつぶし">
              <a:extLst>
                <a:ext uri="{FF2B5EF4-FFF2-40B4-BE49-F238E27FC236}">
                  <a16:creationId xmlns:a16="http://schemas.microsoft.com/office/drawing/2014/main" id="{C9F4950D-92C5-7333-39B7-C8B5D0B00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38922" y="2246712"/>
              <a:ext cx="231775" cy="457200"/>
            </a:xfrm>
            <a:prstGeom prst="rect">
              <a:avLst/>
            </a:prstGeom>
          </p:spPr>
        </p:pic>
      </p:grpSp>
      <p:pic>
        <p:nvPicPr>
          <p:cNvPr id="8" name="グラフィックス 7" descr="再生 単色塗りつぶし">
            <a:extLst>
              <a:ext uri="{FF2B5EF4-FFF2-40B4-BE49-F238E27FC236}">
                <a16:creationId xmlns:a16="http://schemas.microsoft.com/office/drawing/2014/main" id="{DC294D1A-238D-C613-A487-1EB211030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45785" y="6807753"/>
            <a:ext cx="231627" cy="456907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C39988-BB96-F509-47C3-A8835F03A90D}"/>
              </a:ext>
            </a:extLst>
          </p:cNvPr>
          <p:cNvGrpSpPr/>
          <p:nvPr/>
        </p:nvGrpSpPr>
        <p:grpSpPr>
          <a:xfrm>
            <a:off x="966940" y="4040140"/>
            <a:ext cx="4924117" cy="2354924"/>
            <a:chOff x="966940" y="4040140"/>
            <a:chExt cx="4924117" cy="2354924"/>
          </a:xfrm>
        </p:grpSpPr>
        <p:pic>
          <p:nvPicPr>
            <p:cNvPr id="13" name="図 12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31C55D9A-7227-9EE5-1964-7096B5AEC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254"/>
            <a:stretch/>
          </p:blipFill>
          <p:spPr>
            <a:xfrm>
              <a:off x="966940" y="4040140"/>
              <a:ext cx="4924117" cy="235492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Google Shape;248;p7">
              <a:extLst>
                <a:ext uri="{FF2B5EF4-FFF2-40B4-BE49-F238E27FC236}">
                  <a16:creationId xmlns:a16="http://schemas.microsoft.com/office/drawing/2014/main" id="{809FC0E3-1973-1A23-65E6-5E6C5EE3F633}"/>
                </a:ext>
              </a:extLst>
            </p:cNvPr>
            <p:cNvSpPr/>
            <p:nvPr/>
          </p:nvSpPr>
          <p:spPr>
            <a:xfrm>
              <a:off x="4612240" y="4632680"/>
              <a:ext cx="1229760" cy="320320"/>
            </a:xfrm>
            <a:prstGeom prst="rect">
              <a:avLst/>
            </a:pr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203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 過去や進行中の変更申請を確認する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19</a:t>
            </a:fld>
            <a:endParaRPr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60409EC-BEE8-D310-EFBE-311224CEA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2"/>
              </a:rPr>
              <a:t>こちら</a:t>
            </a:r>
            <a:endParaRPr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6BB903B-D3D8-8CDA-0040-C55109F53C50}"/>
              </a:ext>
            </a:extLst>
          </p:cNvPr>
          <p:cNvSpPr/>
          <p:nvPr/>
        </p:nvSpPr>
        <p:spPr>
          <a:xfrm>
            <a:off x="370961" y="949791"/>
            <a:ext cx="6116079" cy="3597157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自身のプロフィール画面から「過去の変更申請は［こちら］」をクリックします。</a:t>
            </a:r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5DDD053-B8B2-FB9F-0EA2-DB200A61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37" y="1563958"/>
            <a:ext cx="5041726" cy="2619444"/>
          </a:xfrm>
          <a:prstGeom prst="rect">
            <a:avLst/>
          </a:prstGeom>
        </p:spPr>
      </p:pic>
      <p:pic>
        <p:nvPicPr>
          <p:cNvPr id="6" name="グラフィックス 5" descr="再生 単色塗りつぶし">
            <a:extLst>
              <a:ext uri="{FF2B5EF4-FFF2-40B4-BE49-F238E27FC236}">
                <a16:creationId xmlns:a16="http://schemas.microsoft.com/office/drawing/2014/main" id="{2154DC48-5EA1-35A2-F73D-75F69960A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20714" y="4434308"/>
            <a:ext cx="231627" cy="456907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62E9C00-A43A-3C82-0A67-21E14F67A6C6}"/>
              </a:ext>
            </a:extLst>
          </p:cNvPr>
          <p:cNvSpPr/>
          <p:nvPr/>
        </p:nvSpPr>
        <p:spPr>
          <a:xfrm>
            <a:off x="367040" y="5106646"/>
            <a:ext cx="6120000" cy="3597157"/>
          </a:xfrm>
          <a:prstGeom prst="roundRect">
            <a:avLst>
              <a:gd name="adj" fmla="val 16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2000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en-US" altLang="ja-JP" sz="2000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確認したい申請の［申請日時］をクリックしてください。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Google Shape;248;p7">
            <a:extLst>
              <a:ext uri="{FF2B5EF4-FFF2-40B4-BE49-F238E27FC236}">
                <a16:creationId xmlns:a16="http://schemas.microsoft.com/office/drawing/2014/main" id="{81E14391-D970-1563-070C-109CB0F7D30D}"/>
              </a:ext>
            </a:extLst>
          </p:cNvPr>
          <p:cNvSpPr/>
          <p:nvPr/>
        </p:nvSpPr>
        <p:spPr>
          <a:xfrm>
            <a:off x="4487837" y="1682560"/>
            <a:ext cx="823721" cy="277751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AC3D140-50B7-DC6A-308A-23578F2F8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158" y="5999927"/>
            <a:ext cx="5791764" cy="15274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Google Shape;248;p7">
            <a:extLst>
              <a:ext uri="{FF2B5EF4-FFF2-40B4-BE49-F238E27FC236}">
                <a16:creationId xmlns:a16="http://schemas.microsoft.com/office/drawing/2014/main" id="{405BE4E2-2D07-FBE5-1AAE-52942503FFA9}"/>
              </a:ext>
            </a:extLst>
          </p:cNvPr>
          <p:cNvSpPr/>
          <p:nvPr/>
        </p:nvSpPr>
        <p:spPr>
          <a:xfrm>
            <a:off x="915027" y="7044062"/>
            <a:ext cx="593098" cy="236998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71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19EDFA6-047D-9B57-5DAB-D0949B970A9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3128483-CB69-E1D2-FE7D-DFCD0398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本マニュアルをご利用いただくご担当者の方へ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19999AC-1573-FD4F-3A72-8808C062FE76}"/>
              </a:ext>
            </a:extLst>
          </p:cNvPr>
          <p:cNvGrpSpPr/>
          <p:nvPr/>
        </p:nvGrpSpPr>
        <p:grpSpPr>
          <a:xfrm>
            <a:off x="335892" y="1079308"/>
            <a:ext cx="6484455" cy="851618"/>
            <a:chOff x="333909" y="1080000"/>
            <a:chExt cx="6488612" cy="852164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1D3ABE7-C7F1-1E1E-C9BD-234D44A909D7}"/>
                </a:ext>
              </a:extLst>
            </p:cNvPr>
            <p:cNvSpPr txBox="1"/>
            <p:nvPr/>
          </p:nvSpPr>
          <p:spPr>
            <a:xfrm>
              <a:off x="333909" y="1332000"/>
              <a:ext cx="6120000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692">
                <a:buSzPts val="1700"/>
              </a:pP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本マニュアルは、</a:t>
              </a:r>
              <a:r>
                <a:rPr lang="en-US" altLang="ja-JP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2025</a:t>
              </a: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</a:t>
              </a:r>
              <a:r>
                <a:rPr lang="en-US" altLang="ja-JP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月</a:t>
              </a:r>
              <a:r>
                <a:rPr lang="en-US" altLang="ja-JP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21</a:t>
              </a: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日時点のジンジャーの仕様で説明を記載しております。</a:t>
              </a:r>
            </a:p>
            <a:p>
              <a:pPr marL="12692">
                <a:buSzPts val="1700"/>
              </a:pPr>
              <a:r>
                <a:rPr lang="ja-JP" altLang="en-US" sz="1099" dirty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機能アップデートに伴い、仕様が変更される可能性がございますので、あらかじめご了承ください。</a:t>
              </a:r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5FBE5447-AA69-BED8-CAEE-39406A575FE0}"/>
                </a:ext>
              </a:extLst>
            </p:cNvPr>
            <p:cNvGrpSpPr/>
            <p:nvPr/>
          </p:nvGrpSpPr>
          <p:grpSpPr>
            <a:xfrm>
              <a:off x="360000" y="1080000"/>
              <a:ext cx="6462521" cy="215444"/>
              <a:chOff x="266891" y="1251896"/>
              <a:chExt cx="6462521" cy="215444"/>
            </a:xfrm>
          </p:grpSpPr>
          <p:sp>
            <p:nvSpPr>
              <p:cNvPr id="8" name="字幕 4">
                <a:extLst>
                  <a:ext uri="{FF2B5EF4-FFF2-40B4-BE49-F238E27FC236}">
                    <a16:creationId xmlns:a16="http://schemas.microsoft.com/office/drawing/2014/main" id="{706E933E-537D-C01D-D2B5-803D3E12C3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910" y="1251896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免責事項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Google Shape;113;p23">
                <a:extLst>
                  <a:ext uri="{FF2B5EF4-FFF2-40B4-BE49-F238E27FC236}">
                    <a16:creationId xmlns:a16="http://schemas.microsoft.com/office/drawing/2014/main" id="{A735CB72-46C0-75E6-2E29-EEF2E5339024}"/>
                  </a:ext>
                </a:extLst>
              </p:cNvPr>
              <p:cNvSpPr/>
              <p:nvPr/>
            </p:nvSpPr>
            <p:spPr>
              <a:xfrm rot="16200000">
                <a:off x="206961" y="136169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E46B3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HG丸ｺﾞｼｯｸM-PRO" panose="020F0600000000000000" pitchFamily="50" charset="-128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7E2659A-83F8-BDBA-A70F-0965E680762D}"/>
              </a:ext>
            </a:extLst>
          </p:cNvPr>
          <p:cNvGrpSpPr/>
          <p:nvPr/>
        </p:nvGrpSpPr>
        <p:grpSpPr>
          <a:xfrm>
            <a:off x="335892" y="2273591"/>
            <a:ext cx="6458380" cy="712078"/>
            <a:chOff x="360000" y="2275049"/>
            <a:chExt cx="6462520" cy="71253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D327361-A008-21EC-3ED5-DA161EBFD221}"/>
                </a:ext>
              </a:extLst>
            </p:cNvPr>
            <p:cNvSpPr txBox="1"/>
            <p:nvPr/>
          </p:nvSpPr>
          <p:spPr>
            <a:xfrm>
              <a:off x="369000" y="2556677"/>
              <a:ext cx="6120000" cy="4309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本マニュアルは、マイページの従業員向けの参考マニュアルとなります。</a:t>
              </a:r>
              <a:endParaRPr lang="en-US" altLang="ja-JP" sz="10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雛形のため、企業さまごとの運用に応じてご調整ください。</a:t>
              </a:r>
              <a:endParaRPr lang="en-US" altLang="ja-JP" sz="10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21751870-1CF4-E060-B773-803B265431AE}"/>
                </a:ext>
              </a:extLst>
            </p:cNvPr>
            <p:cNvGrpSpPr/>
            <p:nvPr/>
          </p:nvGrpSpPr>
          <p:grpSpPr>
            <a:xfrm>
              <a:off x="360000" y="2275049"/>
              <a:ext cx="6462520" cy="215444"/>
              <a:chOff x="277937" y="2550512"/>
              <a:chExt cx="6462520" cy="215444"/>
            </a:xfrm>
          </p:grpSpPr>
          <p:sp>
            <p:nvSpPr>
              <p:cNvPr id="11" name="字幕 4">
                <a:extLst>
                  <a:ext uri="{FF2B5EF4-FFF2-40B4-BE49-F238E27FC236}">
                    <a16:creationId xmlns:a16="http://schemas.microsoft.com/office/drawing/2014/main" id="{9180592E-79BF-3031-66BA-07FA33604C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955" y="2550512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事前にご確認いただきたいこと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Google Shape;113;p23">
                <a:extLst>
                  <a:ext uri="{FF2B5EF4-FFF2-40B4-BE49-F238E27FC236}">
                    <a16:creationId xmlns:a16="http://schemas.microsoft.com/office/drawing/2014/main" id="{1D051C80-F253-C7D8-2121-F63D1C5DCA49}"/>
                  </a:ext>
                </a:extLst>
              </p:cNvPr>
              <p:cNvSpPr/>
              <p:nvPr/>
            </p:nvSpPr>
            <p:spPr>
              <a:xfrm rot="16200000">
                <a:off x="218007" y="264778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E46B3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HG丸ｺﾞｼｯｸM-PRO" panose="020F0600000000000000" pitchFamily="50" charset="-128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81E4F78-9F86-EB86-CC2F-DF7D2DEE3050}"/>
              </a:ext>
            </a:extLst>
          </p:cNvPr>
          <p:cNvGrpSpPr/>
          <p:nvPr/>
        </p:nvGrpSpPr>
        <p:grpSpPr>
          <a:xfrm>
            <a:off x="335892" y="3497049"/>
            <a:ext cx="6458380" cy="542929"/>
            <a:chOff x="360000" y="2275049"/>
            <a:chExt cx="6462520" cy="543277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3F24FD7-8F83-A348-0CF4-91D5D993FABC}"/>
                </a:ext>
              </a:extLst>
            </p:cNvPr>
            <p:cNvSpPr txBox="1"/>
            <p:nvPr/>
          </p:nvSpPr>
          <p:spPr>
            <a:xfrm>
              <a:off x="369000" y="2556677"/>
              <a:ext cx="6120000" cy="2616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変更申請の承認作業に関しては</a:t>
              </a:r>
              <a:r>
                <a:rPr lang="ja-JP" altLang="en-US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  <a:hlinkClick r:id="rId2"/>
                </a:rPr>
                <a:t>こちら</a:t>
              </a:r>
              <a:r>
                <a:rPr lang="ja-JP" altLang="en-US" sz="10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をご確認ください。</a:t>
              </a:r>
              <a:endParaRPr lang="en-US" altLang="ja-JP" sz="109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BCDFD4B0-3FAD-9A40-3A2A-65CB42465F1F}"/>
                </a:ext>
              </a:extLst>
            </p:cNvPr>
            <p:cNvGrpSpPr/>
            <p:nvPr/>
          </p:nvGrpSpPr>
          <p:grpSpPr>
            <a:xfrm>
              <a:off x="360000" y="2275049"/>
              <a:ext cx="6462520" cy="215444"/>
              <a:chOff x="277937" y="2550512"/>
              <a:chExt cx="6462520" cy="215444"/>
            </a:xfrm>
          </p:grpSpPr>
          <p:sp>
            <p:nvSpPr>
              <p:cNvPr id="15" name="字幕 4">
                <a:extLst>
                  <a:ext uri="{FF2B5EF4-FFF2-40B4-BE49-F238E27FC236}">
                    <a16:creationId xmlns:a16="http://schemas.microsoft.com/office/drawing/2014/main" id="{141A0B98-A8AC-6133-B5F9-D66536042F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955" y="2550512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承認者の操作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Google Shape;113;p23">
                <a:extLst>
                  <a:ext uri="{FF2B5EF4-FFF2-40B4-BE49-F238E27FC236}">
                    <a16:creationId xmlns:a16="http://schemas.microsoft.com/office/drawing/2014/main" id="{77E1C34C-210F-4E7F-E613-3D84BF1B6CF0}"/>
                  </a:ext>
                </a:extLst>
              </p:cNvPr>
              <p:cNvSpPr/>
              <p:nvPr/>
            </p:nvSpPr>
            <p:spPr>
              <a:xfrm rot="16200000">
                <a:off x="218007" y="264778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E46B3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HG丸ｺﾞｼｯｸM-PRO" panose="020F0600000000000000" pitchFamily="50" charset="-128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9475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 過去や進行中の変更申請を確認する ③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20</a:t>
            </a:fld>
            <a:endParaRPr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060409EC-BEE8-D310-EFBE-311224CEA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2"/>
              </a:rPr>
              <a:t>こちら</a:t>
            </a:r>
            <a:endParaRPr lang="ja-JP" altLang="en-US" dirty="0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6BB903B-D3D8-8CDA-0040-C55109F53C50}"/>
              </a:ext>
            </a:extLst>
          </p:cNvPr>
          <p:cNvSpPr/>
          <p:nvPr/>
        </p:nvSpPr>
        <p:spPr>
          <a:xfrm>
            <a:off x="370961" y="949791"/>
            <a:ext cx="6116079" cy="8319469"/>
          </a:xfrm>
          <a:prstGeom prst="roundRect">
            <a:avLst>
              <a:gd name="adj" fmla="val 1603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変更前、変更後の内容を確認できたら対応完了です。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承認前の申請であれば［取下げ］にて取り下げができます。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5BFF24F-B867-F22E-5C2A-E1DA16128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732" y="2063060"/>
            <a:ext cx="4068616" cy="13706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2C0823-D06F-4244-A0AB-85E1059A2C6B}"/>
              </a:ext>
            </a:extLst>
          </p:cNvPr>
          <p:cNvSpPr txBox="1"/>
          <p:nvPr/>
        </p:nvSpPr>
        <p:spPr>
          <a:xfrm>
            <a:off x="526093" y="3870542"/>
            <a:ext cx="551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申請に対し、管理者コメントがある場合は、下記のようにコメントマーク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から内容を確認できます。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9ABF44A-8E93-0A6B-8A1A-E58FE674A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81" y="4769071"/>
            <a:ext cx="5504438" cy="14141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Google Shape;248;p7">
            <a:extLst>
              <a:ext uri="{FF2B5EF4-FFF2-40B4-BE49-F238E27FC236}">
                <a16:creationId xmlns:a16="http://schemas.microsoft.com/office/drawing/2014/main" id="{ADD54CDE-80CF-9F67-159F-D286886AE21D}"/>
              </a:ext>
            </a:extLst>
          </p:cNvPr>
          <p:cNvSpPr/>
          <p:nvPr/>
        </p:nvSpPr>
        <p:spPr>
          <a:xfrm>
            <a:off x="5190783" y="5561556"/>
            <a:ext cx="746554" cy="526093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48D380E-F9A2-2AF9-5CC7-B3CC9B909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747" y="6619845"/>
            <a:ext cx="4454586" cy="14141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F9B729BB-8022-2AD5-98C8-3E45B3DC38A9}"/>
              </a:ext>
            </a:extLst>
          </p:cNvPr>
          <p:cNvSpPr/>
          <p:nvPr/>
        </p:nvSpPr>
        <p:spPr>
          <a:xfrm rot="12977866">
            <a:off x="4940191" y="5996766"/>
            <a:ext cx="195363" cy="71532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932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6306A-E6D8-5825-138A-0BC3936E6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9400A35D-95A4-F3D5-DA41-0C103C6E0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r>
              <a:rPr kumimoji="1" lang="ja-JP" altLang="en-US" dirty="0"/>
              <a:t> よく使用するメニューをカスタマイズする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FB580676-B3A7-04F6-14C6-12701DBD860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21</a:t>
            </a:fld>
            <a:endParaRPr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D947964E-A791-FBE1-709D-33DE7901CA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2"/>
              </a:rPr>
              <a:t>こちら</a:t>
            </a:r>
            <a:r>
              <a:rPr lang="ja-JP" altLang="en-US" dirty="0"/>
              <a:t>　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CDF1072-BE13-2A4C-1C2E-E73A6791E7A0}"/>
              </a:ext>
            </a:extLst>
          </p:cNvPr>
          <p:cNvGrpSpPr/>
          <p:nvPr/>
        </p:nvGrpSpPr>
        <p:grpSpPr>
          <a:xfrm>
            <a:off x="370961" y="5733832"/>
            <a:ext cx="6116079" cy="1639750"/>
            <a:chOff x="369000" y="950400"/>
            <a:chExt cx="6120000" cy="1640799"/>
          </a:xfrm>
        </p:grpSpPr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9A469632-FA50-DC6E-D40E-3D8E7F5CFDF9}"/>
                </a:ext>
              </a:extLst>
            </p:cNvPr>
            <p:cNvSpPr/>
            <p:nvPr/>
          </p:nvSpPr>
          <p:spPr>
            <a:xfrm>
              <a:off x="369000" y="950400"/>
              <a:ext cx="6120000" cy="1450175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１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従業員画面へアクセスします。</a:t>
              </a:r>
              <a:endPara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　　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※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従業員画面へアクセスする場合は、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  <a:hlinkClick r:id="rId3"/>
                </a:rPr>
                <a:t>https://employee.jinjer.biz/top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 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から</a:t>
              </a:r>
              <a:endPara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</a:rPr>
                <a:t>　　　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ログインをおこないます。</a:t>
              </a:r>
              <a:endParaRPr lang="en-US" altLang="ja-JP" sz="11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2" name="グラフィックス 11" descr="再生 単色塗りつぶし">
              <a:extLst>
                <a:ext uri="{FF2B5EF4-FFF2-40B4-BE49-F238E27FC236}">
                  <a16:creationId xmlns:a16="http://schemas.microsoft.com/office/drawing/2014/main" id="{A81F6DC8-B492-3C82-FA66-D268B6EFE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38922" y="2246712"/>
              <a:ext cx="231775" cy="457200"/>
            </a:xfrm>
            <a:prstGeom prst="rect">
              <a:avLst/>
            </a:prstGeom>
          </p:spPr>
        </p:pic>
      </p:grp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C0336A6-6E79-48DC-2477-E322516E519A}"/>
              </a:ext>
            </a:extLst>
          </p:cNvPr>
          <p:cNvSpPr/>
          <p:nvPr/>
        </p:nvSpPr>
        <p:spPr>
          <a:xfrm>
            <a:off x="369000" y="966967"/>
            <a:ext cx="6116079" cy="4294145"/>
          </a:xfrm>
          <a:prstGeom prst="roundRect">
            <a:avLst>
              <a:gd name="adj" fmla="val 1603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6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「よく使うメニュー」とは</a:t>
            </a:r>
            <a:endParaRPr lang="en-US" altLang="ja-JP" sz="1600" b="1" dirty="0">
              <a:solidFill>
                <a:srgbClr val="E46B3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　　ブラウザのブックマーク機能のように、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　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よく利用する機能を従業員</a:t>
            </a:r>
            <a:r>
              <a: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TOP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に集約し、登録するための機能です。</a:t>
            </a:r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8" name="図 7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5006B795-3011-F140-BAF5-5EE20A5BC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" y="2443623"/>
            <a:ext cx="4924117" cy="22389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Google Shape;248;p7">
            <a:extLst>
              <a:ext uri="{FF2B5EF4-FFF2-40B4-BE49-F238E27FC236}">
                <a16:creationId xmlns:a16="http://schemas.microsoft.com/office/drawing/2014/main" id="{DAD12C35-670A-EA1A-471C-4DFA0164B2D4}"/>
              </a:ext>
            </a:extLst>
          </p:cNvPr>
          <p:cNvSpPr/>
          <p:nvPr/>
        </p:nvSpPr>
        <p:spPr>
          <a:xfrm flipV="1">
            <a:off x="1086679" y="3315078"/>
            <a:ext cx="1139686" cy="1018381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329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D75E6-5EB3-E65F-8D3E-E883C938F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E107AE7-E5D1-93DC-8B50-919CC815CA0E}"/>
              </a:ext>
            </a:extLst>
          </p:cNvPr>
          <p:cNvSpPr/>
          <p:nvPr/>
        </p:nvSpPr>
        <p:spPr>
          <a:xfrm>
            <a:off x="370961" y="5442281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よく利用するプロダクトのアイコン、ラベル、</a:t>
            </a:r>
            <a:r>
              <a: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URL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を設定し、</a:t>
            </a:r>
            <a:br>
              <a: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お好みで並び替えが完了しましたら［保存］をクリックし設定が完了です。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7" name="図 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F5C8BF8-64C9-C0D0-0B15-617074F3C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73" y="6337154"/>
            <a:ext cx="4129654" cy="26840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B1E5B4EC-4EE7-12CD-C059-11294850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5</a:t>
            </a:r>
            <a:r>
              <a:rPr kumimoji="1" lang="ja-JP" altLang="en-US" dirty="0"/>
              <a:t> よく使用するメニューをカスタマイズする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48950C68-CED9-CE84-9590-291E1CFEA9D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22</a:t>
            </a:fld>
            <a:endParaRPr lang="ja-JP" altLang="en-US" dirty="0"/>
          </a:p>
        </p:txBody>
      </p:sp>
      <p:sp>
        <p:nvSpPr>
          <p:cNvPr id="17" name="テキスト プレースホルダー 5">
            <a:extLst>
              <a:ext uri="{FF2B5EF4-FFF2-40B4-BE49-F238E27FC236}">
                <a16:creationId xmlns:a16="http://schemas.microsoft.com/office/drawing/2014/main" id="{5B0B707B-3774-E5A6-6FB2-7CA516E65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3"/>
              </a:rPr>
              <a:t>こちら</a:t>
            </a:r>
            <a:endParaRPr lang="ja-JP" altLang="en-US" dirty="0"/>
          </a:p>
        </p:txBody>
      </p:sp>
      <p:sp>
        <p:nvSpPr>
          <p:cNvPr id="8" name="Google Shape;248;p7">
            <a:extLst>
              <a:ext uri="{FF2B5EF4-FFF2-40B4-BE49-F238E27FC236}">
                <a16:creationId xmlns:a16="http://schemas.microsoft.com/office/drawing/2014/main" id="{02F6A3D4-FCD3-3494-084A-0FADAF56B51C}"/>
              </a:ext>
            </a:extLst>
          </p:cNvPr>
          <p:cNvSpPr/>
          <p:nvPr/>
        </p:nvSpPr>
        <p:spPr>
          <a:xfrm flipV="1">
            <a:off x="4693506" y="6336871"/>
            <a:ext cx="371061" cy="192421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4061169-547E-DE6B-0950-16FF13D9EABA}"/>
              </a:ext>
            </a:extLst>
          </p:cNvPr>
          <p:cNvSpPr/>
          <p:nvPr/>
        </p:nvSpPr>
        <p:spPr>
          <a:xfrm>
            <a:off x="370961" y="1075488"/>
            <a:ext cx="6116079" cy="3962546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2 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画面左の「よく使うメニュー」の［編集］をクリックします。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18" name="グラフィックス 17" descr="再生 単色塗りつぶし">
            <a:extLst>
              <a:ext uri="{FF2B5EF4-FFF2-40B4-BE49-F238E27FC236}">
                <a16:creationId xmlns:a16="http://schemas.microsoft.com/office/drawing/2014/main" id="{16D41E40-E07C-E4AC-75C5-3B7848177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45785" y="4886187"/>
            <a:ext cx="231627" cy="456907"/>
          </a:xfrm>
          <a:prstGeom prst="rect">
            <a:avLst/>
          </a:prstGeom>
        </p:spPr>
      </p:pic>
      <p:pic>
        <p:nvPicPr>
          <p:cNvPr id="20" name="図 19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75044744-DE12-7B03-5F46-CD337AE02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940" y="2085813"/>
            <a:ext cx="4924117" cy="22389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Google Shape;248;p7">
            <a:extLst>
              <a:ext uri="{FF2B5EF4-FFF2-40B4-BE49-F238E27FC236}">
                <a16:creationId xmlns:a16="http://schemas.microsoft.com/office/drawing/2014/main" id="{0BDC7032-45CD-31AA-8A76-1EAA8FF99915}"/>
              </a:ext>
            </a:extLst>
          </p:cNvPr>
          <p:cNvSpPr/>
          <p:nvPr/>
        </p:nvSpPr>
        <p:spPr>
          <a:xfrm flipV="1">
            <a:off x="1855303" y="2957271"/>
            <a:ext cx="371061" cy="192421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747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208B5-268C-EF86-1348-5F83D1C7E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00BC3B9-88FE-44C3-30A1-2024CA59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6</a:t>
            </a:r>
            <a:r>
              <a:rPr kumimoji="1" lang="ja-JP" altLang="en-US" dirty="0"/>
              <a:t> 申請承認のステータスを確認する 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2CF72F1F-820A-600D-7CFB-BF418BC148B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23</a:t>
            </a:fld>
            <a:endParaRPr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30199CB2-1274-62CC-8BA0-98A4AC1824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2"/>
              </a:rPr>
              <a:t>こちら</a:t>
            </a:r>
            <a:endParaRPr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CA74CC8-975D-2D2A-8F78-7F129D41D7A4}"/>
              </a:ext>
            </a:extLst>
          </p:cNvPr>
          <p:cNvSpPr/>
          <p:nvPr/>
        </p:nvSpPr>
        <p:spPr>
          <a:xfrm>
            <a:off x="370961" y="7259453"/>
            <a:ext cx="6116079" cy="1791781"/>
          </a:xfrm>
          <a:prstGeom prst="roundRect">
            <a:avLst>
              <a:gd name="adj" fmla="val 16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600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「マイページ」へアクセス</a:t>
            </a:r>
            <a:endParaRPr lang="en-US" altLang="ja-JP" sz="1600" b="1" dirty="0">
              <a:ln w="25400">
                <a:solidFill>
                  <a:srgbClr val="E46B32"/>
                </a:solidFill>
              </a:ln>
              <a:solidFill>
                <a:srgbClr val="E46B3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従業員画面へアクセスし操作画面を確認してください。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　　</a:t>
            </a:r>
            <a:r>
              <a: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※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従業員画面へアクセスする場合は、</a:t>
            </a:r>
            <a:r>
              <a: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  <a:hlinkClick r:id="rId3"/>
              </a:rPr>
              <a:t>https://employee.jinjer.biz/top</a:t>
            </a:r>
            <a:r>
              <a: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 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から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　　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ログインをおこないます。</a:t>
            </a:r>
            <a:endParaRPr lang="en-US" altLang="ja-JP" sz="1100" b="1" dirty="0">
              <a:solidFill>
                <a:srgbClr val="E46B3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1099" dirty="0">
              <a:solidFill>
                <a:schemeClr val="tx1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127C720-2F74-0727-0909-B52AF128A57F}"/>
              </a:ext>
            </a:extLst>
          </p:cNvPr>
          <p:cNvSpPr/>
          <p:nvPr/>
        </p:nvSpPr>
        <p:spPr>
          <a:xfrm>
            <a:off x="369000" y="966967"/>
            <a:ext cx="6116079" cy="5950668"/>
          </a:xfrm>
          <a:prstGeom prst="roundRect">
            <a:avLst>
              <a:gd name="adj" fmla="val 1603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6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「申請承認」とは</a:t>
            </a:r>
            <a:endParaRPr lang="en-US" altLang="ja-JP" sz="1600" b="1" dirty="0">
              <a:solidFill>
                <a:srgbClr val="E46B3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　　勤怠、ワークフローの各申請のステータスの状況を確認できます。</a:t>
            </a:r>
            <a:br>
              <a: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</a:b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  <a:p>
            <a:pPr>
              <a:lnSpc>
                <a:spcPct val="150000"/>
              </a:lnSpc>
            </a:pP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  <a:p>
            <a:pPr>
              <a:lnSpc>
                <a:spcPct val="150000"/>
              </a:lnSpc>
            </a:pP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</a:t>
            </a:r>
            <a:endParaRPr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  <a:p>
            <a:pPr>
              <a:lnSpc>
                <a:spcPct val="150000"/>
              </a:lnSpc>
            </a:pPr>
            <a:endParaRPr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  <a:p>
            <a:pPr>
              <a:lnSpc>
                <a:spcPct val="150000"/>
              </a:lnSpc>
            </a:pPr>
            <a:endParaRPr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</a:t>
            </a:r>
            <a:endParaRPr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  <a:p>
            <a:pPr>
              <a:lnSpc>
                <a:spcPct val="150000"/>
              </a:lnSpc>
            </a:pPr>
            <a:endParaRPr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  <a:p>
            <a:pPr>
              <a:lnSpc>
                <a:spcPct val="150000"/>
              </a:lnSpc>
            </a:pPr>
            <a:endParaRPr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  <a:p>
            <a:pPr>
              <a:lnSpc>
                <a:spcPct val="150000"/>
              </a:lnSpc>
            </a:pPr>
            <a:endParaRPr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  <a:p>
            <a:pPr>
              <a:lnSpc>
                <a:spcPct val="150000"/>
              </a:lnSpc>
            </a:pPr>
            <a:endParaRPr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  <a:p>
            <a:pPr>
              <a:lnSpc>
                <a:spcPct val="150000"/>
              </a:lnSpc>
            </a:pPr>
            <a:endParaRPr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  <a:p>
            <a:pPr>
              <a:lnSpc>
                <a:spcPct val="150000"/>
              </a:lnSpc>
            </a:pPr>
            <a:endParaRPr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  <a:p>
            <a:pPr>
              <a:lnSpc>
                <a:spcPct val="150000"/>
              </a:lnSpc>
            </a:pPr>
            <a:endParaRPr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  <a:p>
            <a:pPr>
              <a:lnSpc>
                <a:spcPct val="150000"/>
              </a:lnSpc>
            </a:pPr>
            <a:endParaRPr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  <a:p>
            <a:pPr>
              <a:lnSpc>
                <a:spcPct val="150000"/>
              </a:lnSpc>
            </a:pPr>
            <a:endParaRPr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</a:t>
            </a:r>
            <a:r>
              <a:rPr lang="en-US" altLang="ja-JP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※</a:t>
            </a: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ワークフローのみで使用できます。</a:t>
            </a:r>
            <a:endParaRPr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3C71319-A5D9-C51B-6A70-9C4E9C28923C}"/>
              </a:ext>
            </a:extLst>
          </p:cNvPr>
          <p:cNvGrpSpPr/>
          <p:nvPr/>
        </p:nvGrpSpPr>
        <p:grpSpPr>
          <a:xfrm>
            <a:off x="966940" y="1953292"/>
            <a:ext cx="4924117" cy="2238961"/>
            <a:chOff x="966940" y="3782092"/>
            <a:chExt cx="4924117" cy="2238961"/>
          </a:xfrm>
        </p:grpSpPr>
        <p:pic>
          <p:nvPicPr>
            <p:cNvPr id="5" name="図 4" descr="グラフィカル ユーザー インターフェイス, テキスト, アプリケーション, メール&#10;&#10;自動的に生成された説明">
              <a:extLst>
                <a:ext uri="{FF2B5EF4-FFF2-40B4-BE49-F238E27FC236}">
                  <a16:creationId xmlns:a16="http://schemas.microsoft.com/office/drawing/2014/main" id="{00DB1F91-77C0-62D9-3E21-D1BB001E0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6940" y="3782092"/>
              <a:ext cx="4924117" cy="223896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Google Shape;248;p7">
              <a:extLst>
                <a:ext uri="{FF2B5EF4-FFF2-40B4-BE49-F238E27FC236}">
                  <a16:creationId xmlns:a16="http://schemas.microsoft.com/office/drawing/2014/main" id="{95318312-F43B-ED08-FA49-E98427385CD7}"/>
                </a:ext>
              </a:extLst>
            </p:cNvPr>
            <p:cNvSpPr/>
            <p:nvPr/>
          </p:nvSpPr>
          <p:spPr>
            <a:xfrm flipV="1">
              <a:off x="2279374" y="4333460"/>
              <a:ext cx="3511825" cy="940905"/>
            </a:xfrm>
            <a:prstGeom prst="rect">
              <a:avLst/>
            </a:pr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11A3170F-9BBF-3F9D-94C2-9E73695BC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5318"/>
              </p:ext>
            </p:extLst>
          </p:nvPr>
        </p:nvGraphicFramePr>
        <p:xfrm>
          <a:off x="591884" y="4395187"/>
          <a:ext cx="5670309" cy="20160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83164">
                  <a:extLst>
                    <a:ext uri="{9D8B030D-6E8A-4147-A177-3AD203B41FA5}">
                      <a16:colId xmlns:a16="http://schemas.microsoft.com/office/drawing/2014/main" val="1767855478"/>
                    </a:ext>
                  </a:extLst>
                </a:gridCol>
                <a:gridCol w="4687145">
                  <a:extLst>
                    <a:ext uri="{9D8B030D-6E8A-4147-A177-3AD203B41FA5}">
                      <a16:colId xmlns:a16="http://schemas.microsoft.com/office/drawing/2014/main" val="4038128483"/>
                    </a:ext>
                  </a:extLst>
                </a:gridCol>
              </a:tblGrid>
              <a:tr h="14030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200" b="1" u="none" strike="noStrike" cap="none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申請中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1100" i="0" strike="noStrike" cap="none" dirty="0">
                          <a:solidFill>
                            <a:srgbClr val="3F3F3F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自身が申請した</a:t>
                      </a:r>
                      <a:r>
                        <a:rPr lang="ja-JP" altLang="en-US" sz="1100" dirty="0">
                          <a:solidFill>
                            <a:srgbClr val="3F3F3F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/>
                        </a:rPr>
                        <a:t>内容を確認できます。</a:t>
                      </a:r>
                      <a:endParaRPr lang="en-US" altLang="ja-JP" sz="1100" dirty="0">
                        <a:solidFill>
                          <a:srgbClr val="3F3F3F"/>
                        </a:solidFill>
                        <a:latin typeface="+mn-lt"/>
                        <a:ea typeface="HG丸ｺﾞｼｯｸM-PRO" panose="020F0600000000000000" pitchFamily="50" charset="-128"/>
                        <a:cs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0284"/>
                  </a:ext>
                </a:extLst>
              </a:tr>
              <a:tr h="3860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200" b="1" u="none" strike="noStrike" cap="none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承認待ち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1100" dirty="0">
                          <a:solidFill>
                            <a:srgbClr val="3F3F3F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/>
                        </a:rPr>
                        <a:t>承認権限が付与されている方の場合、</a:t>
                      </a:r>
                      <a:r>
                        <a:rPr lang="ja-JP" altLang="en-US" sz="1100" i="0" strike="noStrike" cap="none" dirty="0">
                          <a:solidFill>
                            <a:srgbClr val="3F3F3F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「承認待ち」の数字をクリックすると、</a:t>
                      </a:r>
                      <a:r>
                        <a:rPr lang="ja-JP" altLang="en-US" sz="1100" dirty="0">
                          <a:solidFill>
                            <a:srgbClr val="3F3F3F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/>
                        </a:rPr>
                        <a:t>自身が承認する申請を一覧から</a:t>
                      </a:r>
                      <a:r>
                        <a:rPr lang="ja-JP" altLang="en-US" sz="1100" i="0" strike="noStrike" cap="none" dirty="0">
                          <a:solidFill>
                            <a:srgbClr val="3F3F3F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承認などの操作ができます。</a:t>
                      </a:r>
                      <a:endParaRPr sz="1100" b="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65062"/>
                  </a:ext>
                </a:extLst>
              </a:tr>
              <a:tr h="2235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200" b="1" u="none" strike="noStrike" cap="none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差し戻し</a:t>
                      </a:r>
                      <a:r>
                        <a:rPr lang="en-US" altLang="ja-JP" sz="1200" b="1" u="none" strike="noStrike" cap="none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※</a:t>
                      </a:r>
                      <a:endParaRPr lang="ja-JP" altLang="en-US" sz="12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100" i="0" strike="noStrike" cap="none" dirty="0">
                          <a:solidFill>
                            <a:srgbClr val="3F3F3F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自身が申請した申請書が差し戻され、差し戻しの内容を確認できます。</a:t>
                      </a:r>
                      <a:endParaRPr lang="ja-JP" altLang="en-US" sz="1100" b="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841014"/>
                  </a:ext>
                </a:extLst>
              </a:tr>
              <a:tr h="24069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一時保存</a:t>
                      </a:r>
                      <a:r>
                        <a:rPr lang="en-US" altLang="ja-JP" sz="1200" b="1" u="none" strike="noStrike" cap="none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※</a:t>
                      </a:r>
                      <a:endParaRPr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1100" i="0" strike="noStrike" cap="none" dirty="0">
                          <a:solidFill>
                            <a:srgbClr val="3F3F3F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自身で一時保存した申請書を一覧で確認できます。</a:t>
                      </a:r>
                      <a:endParaRPr lang="en-US" altLang="ja-JP" sz="1100" i="0" strike="noStrike" cap="none" dirty="0">
                        <a:solidFill>
                          <a:srgbClr val="3F3F3F"/>
                        </a:solidFill>
                        <a:latin typeface="+mn-lt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050428"/>
                  </a:ext>
                </a:extLst>
              </a:tr>
              <a:tr h="5660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回覧待ち</a:t>
                      </a:r>
                      <a:r>
                        <a:rPr lang="en-US" altLang="ja-JP" sz="1200" b="1" u="none" strike="noStrike" cap="none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※</a:t>
                      </a:r>
                      <a:endParaRPr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1100" i="0" strike="noStrike" cap="none" dirty="0">
                          <a:solidFill>
                            <a:srgbClr val="3F3F3F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回覧機能を用いて、承認済みの申請書の確認依頼されている場合に、</a:t>
                      </a:r>
                      <a:endParaRPr lang="en-US" altLang="ja-JP" sz="1100" i="0" strike="noStrike" cap="none" dirty="0">
                        <a:solidFill>
                          <a:srgbClr val="3F3F3F"/>
                        </a:solidFill>
                        <a:latin typeface="+mn-lt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1100" dirty="0">
                          <a:solidFill>
                            <a:srgbClr val="3F3F3F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/>
                        </a:rPr>
                        <a:t>回覧された申請書を閲覧できます。</a:t>
                      </a:r>
                      <a:endParaRPr lang="en-US" altLang="ja-JP" sz="1100" dirty="0">
                        <a:solidFill>
                          <a:srgbClr val="3F3F3F"/>
                        </a:solidFill>
                        <a:latin typeface="+mn-lt"/>
                        <a:ea typeface="HG丸ｺﾞｼｯｸM-PRO" panose="020F0600000000000000" pitchFamily="50" charset="-128"/>
                        <a:cs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3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996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5E486-58E2-E190-5CEC-E3F866A9F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A15FDC4-37FA-ACB9-1C81-95A037BB0F31}"/>
              </a:ext>
            </a:extLst>
          </p:cNvPr>
          <p:cNvSpPr/>
          <p:nvPr/>
        </p:nvSpPr>
        <p:spPr>
          <a:xfrm>
            <a:off x="369000" y="966967"/>
            <a:ext cx="6116079" cy="4757972"/>
          </a:xfrm>
          <a:prstGeom prst="roundRect">
            <a:avLst>
              <a:gd name="adj" fmla="val 1603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6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「会社からのお知らせ」とは</a:t>
            </a:r>
            <a:endParaRPr lang="en-US" altLang="ja-JP" sz="1600" b="1" dirty="0">
              <a:solidFill>
                <a:srgbClr val="E46B3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　　　会社から通知されるお知らせを閲覧できます。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　　記載されたメッセージからリンク先の</a:t>
            </a:r>
            <a:r>
              <a:rPr kumimoji="1" lang="en-US" altLang="ja-JP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URL</a:t>
            </a:r>
            <a:r>
              <a:rPr kumimoji="1"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へアクセスや添付資料を</a:t>
            </a:r>
            <a:endParaRPr kumimoji="1" lang="en-US" altLang="ja-JP" sz="1100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　　ダウンロードできます。</a:t>
            </a:r>
            <a:endParaRPr kumimoji="1" lang="ja-JP" altLang="en-US" sz="1099" dirty="0">
              <a:solidFill>
                <a:schemeClr val="tx1"/>
              </a:solidFill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CAC1B53-40C7-BAC4-A75E-7E4E6401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0" y="287816"/>
            <a:ext cx="6120000" cy="307648"/>
          </a:xfrm>
        </p:spPr>
        <p:txBody>
          <a:bodyPr/>
          <a:lstStyle/>
          <a:p>
            <a:r>
              <a:rPr kumimoji="1" lang="en-US" altLang="ja-JP" dirty="0"/>
              <a:t>7</a:t>
            </a:r>
            <a:r>
              <a:rPr kumimoji="1" lang="ja-JP" altLang="en-US" dirty="0"/>
              <a:t> 会社からのお知らせを確認する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1115C82B-C206-DC94-A863-7B0DD089FC3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24</a:t>
            </a:fld>
            <a:endParaRPr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EDB43C8B-AE2C-240F-D8C7-77B0F9FB7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2"/>
              </a:rPr>
              <a:t>こちら</a:t>
            </a:r>
            <a:endParaRPr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74ACCCB-1AE0-D43F-91DC-AA960860A526}"/>
              </a:ext>
            </a:extLst>
          </p:cNvPr>
          <p:cNvGrpSpPr/>
          <p:nvPr/>
        </p:nvGrpSpPr>
        <p:grpSpPr>
          <a:xfrm>
            <a:off x="964980" y="2456876"/>
            <a:ext cx="4924117" cy="2824181"/>
            <a:chOff x="964980" y="2443623"/>
            <a:chExt cx="4924117" cy="2824181"/>
          </a:xfrm>
        </p:grpSpPr>
        <p:pic>
          <p:nvPicPr>
            <p:cNvPr id="2" name="図 1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50D9AD76-1CC9-1E99-CBFD-93C776E2B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3921"/>
            <a:stretch/>
          </p:blipFill>
          <p:spPr>
            <a:xfrm>
              <a:off x="964980" y="2443623"/>
              <a:ext cx="4924117" cy="28241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Google Shape;248;p7">
              <a:extLst>
                <a:ext uri="{FF2B5EF4-FFF2-40B4-BE49-F238E27FC236}">
                  <a16:creationId xmlns:a16="http://schemas.microsoft.com/office/drawing/2014/main" id="{59604AB6-DBBA-9EE8-EC70-B459ACDCAA28}"/>
                </a:ext>
              </a:extLst>
            </p:cNvPr>
            <p:cNvSpPr/>
            <p:nvPr/>
          </p:nvSpPr>
          <p:spPr>
            <a:xfrm flipV="1">
              <a:off x="2239618" y="3964980"/>
              <a:ext cx="3612476" cy="1265819"/>
            </a:xfrm>
            <a:prstGeom prst="rect">
              <a:avLst/>
            </a:prstGeom>
            <a:noFill/>
            <a:ln w="571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5B237B7-1CAB-6C9F-BBBF-A6C9D905A7B0}"/>
              </a:ext>
            </a:extLst>
          </p:cNvPr>
          <p:cNvSpPr/>
          <p:nvPr/>
        </p:nvSpPr>
        <p:spPr>
          <a:xfrm>
            <a:off x="370961" y="6027003"/>
            <a:ext cx="6116079" cy="1791781"/>
          </a:xfrm>
          <a:prstGeom prst="roundRect">
            <a:avLst>
              <a:gd name="adj" fmla="val 16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600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「マイページ」へアクセス</a:t>
            </a:r>
            <a:endParaRPr lang="en-US" altLang="ja-JP" sz="1600" b="1" dirty="0">
              <a:ln w="25400">
                <a:solidFill>
                  <a:srgbClr val="E46B32"/>
                </a:solidFill>
              </a:ln>
              <a:solidFill>
                <a:srgbClr val="E46B3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従業員画面へアクセスし操作画面を確認してください。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　　</a:t>
            </a:r>
            <a:r>
              <a: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※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従業員画面へアクセスする場合は、</a:t>
            </a:r>
            <a:r>
              <a: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  <a:hlinkClick r:id="rId4"/>
              </a:rPr>
              <a:t>https://employee.jinjer.biz/top</a:t>
            </a:r>
            <a:r>
              <a: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 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から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　　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ログインをおこないます。</a:t>
            </a:r>
            <a:endParaRPr lang="en-US" altLang="ja-JP" sz="1100" b="1" dirty="0">
              <a:solidFill>
                <a:srgbClr val="E46B3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109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88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74201-E4CC-A77F-863D-A5F7E952C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BC3EFA4-797B-A15A-17C4-4E51936E041A}"/>
              </a:ext>
            </a:extLst>
          </p:cNvPr>
          <p:cNvSpPr/>
          <p:nvPr/>
        </p:nvSpPr>
        <p:spPr>
          <a:xfrm>
            <a:off x="369000" y="966967"/>
            <a:ext cx="6116079" cy="4506181"/>
          </a:xfrm>
          <a:prstGeom prst="roundRect">
            <a:avLst>
              <a:gd name="adj" fmla="val 1603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6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「申請フォーム」とは</a:t>
            </a:r>
            <a:endParaRPr lang="en-US" altLang="ja-JP" sz="1600" b="1" dirty="0">
              <a:solidFill>
                <a:srgbClr val="E46B3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　　　ジンジャーワークフローの申請フォームが表示され、申請の操作ができます。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　　申請の詳しい方法は</a:t>
            </a: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hlinkClick r:id="rId2"/>
              </a:rPr>
              <a:t>こちら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　　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　　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E5E0288-A149-2053-2420-96AE736E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0" y="287816"/>
            <a:ext cx="6120000" cy="307648"/>
          </a:xfrm>
        </p:spPr>
        <p:txBody>
          <a:bodyPr/>
          <a:lstStyle/>
          <a:p>
            <a:r>
              <a:rPr kumimoji="1" lang="en-US" altLang="ja-JP" dirty="0"/>
              <a:t>8</a:t>
            </a:r>
            <a:r>
              <a:rPr kumimoji="1" lang="ja-JP" altLang="en-US" dirty="0"/>
              <a:t> 申請フォームを使用する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77456DD9-1FDD-11C4-9287-577BFB28F26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25</a:t>
            </a:fld>
            <a:endParaRPr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2E7ABAF9-7C92-1FA3-A930-03E2BD7D7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3"/>
              </a:rPr>
              <a:t>こちら</a:t>
            </a:r>
            <a:endParaRPr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1E2978B-E79A-E056-C265-2606F87AD4E2}"/>
              </a:ext>
            </a:extLst>
          </p:cNvPr>
          <p:cNvSpPr/>
          <p:nvPr/>
        </p:nvSpPr>
        <p:spPr>
          <a:xfrm>
            <a:off x="370961" y="5960743"/>
            <a:ext cx="6116079" cy="1791781"/>
          </a:xfrm>
          <a:prstGeom prst="roundRect">
            <a:avLst>
              <a:gd name="adj" fmla="val 16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600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「マイページ」へアクセス</a:t>
            </a:r>
            <a:endParaRPr lang="en-US" altLang="ja-JP" sz="1600" b="1" dirty="0">
              <a:ln w="25400">
                <a:solidFill>
                  <a:srgbClr val="E46B32"/>
                </a:solidFill>
              </a:ln>
              <a:solidFill>
                <a:srgbClr val="E46B3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従業員画面へアクセスし操作画面を確認してください。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　　</a:t>
            </a:r>
            <a:r>
              <a: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※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従業員画面へアクセスする場合は、</a:t>
            </a:r>
            <a:r>
              <a: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  <a:hlinkClick r:id="rId4"/>
              </a:rPr>
              <a:t>https://employee.jinjer.biz/top</a:t>
            </a:r>
            <a:r>
              <a: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 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から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　　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ログインをおこないます。</a:t>
            </a:r>
            <a:endParaRPr lang="en-US" altLang="ja-JP" sz="1100" b="1" dirty="0">
              <a:solidFill>
                <a:srgbClr val="E46B3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1099" dirty="0">
              <a:solidFill>
                <a:schemeClr val="tx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FB0CE51-57AB-D4C6-5241-FA58C0551B1E}"/>
              </a:ext>
            </a:extLst>
          </p:cNvPr>
          <p:cNvGrpSpPr/>
          <p:nvPr/>
        </p:nvGrpSpPr>
        <p:grpSpPr>
          <a:xfrm>
            <a:off x="990844" y="2192617"/>
            <a:ext cx="4861250" cy="2787176"/>
            <a:chOff x="80619" y="-2"/>
            <a:chExt cx="11961378" cy="685800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図 9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39C3B668-60CF-67DF-CC41-2AF1BFE0C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86298"/>
            <a:stretch/>
          </p:blipFill>
          <p:spPr>
            <a:xfrm>
              <a:off x="82653" y="-2"/>
              <a:ext cx="11957310" cy="3603173"/>
            </a:xfrm>
            <a:prstGeom prst="rect">
              <a:avLst/>
            </a:prstGeom>
          </p:spPr>
        </p:pic>
        <p:pic>
          <p:nvPicPr>
            <p:cNvPr id="11" name="図 10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B5B1F734-3085-5D6D-9778-6CE6123C1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50" b="50575"/>
            <a:stretch/>
          </p:blipFill>
          <p:spPr>
            <a:xfrm>
              <a:off x="84687" y="2209799"/>
              <a:ext cx="11957310" cy="4648201"/>
            </a:xfrm>
            <a:prstGeom prst="rect">
              <a:avLst/>
            </a:prstGeom>
          </p:spPr>
        </p:pic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34773BC4-0D39-5C3C-18F5-7641B8A85BEF}"/>
                </a:ext>
              </a:extLst>
            </p:cNvPr>
            <p:cNvGrpSpPr/>
            <p:nvPr/>
          </p:nvGrpSpPr>
          <p:grpSpPr>
            <a:xfrm>
              <a:off x="80619" y="2035275"/>
              <a:ext cx="11957310" cy="350030"/>
              <a:chOff x="80619" y="2035275"/>
              <a:chExt cx="12242484" cy="350030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DF7D7005-F315-3E5B-CEBA-C4990172089A}"/>
                  </a:ext>
                </a:extLst>
              </p:cNvPr>
              <p:cNvGrpSpPr/>
              <p:nvPr/>
            </p:nvGrpSpPr>
            <p:grpSpPr>
              <a:xfrm>
                <a:off x="80619" y="2041315"/>
                <a:ext cx="6119208" cy="343990"/>
                <a:chOff x="80619" y="2041315"/>
                <a:chExt cx="6119208" cy="343990"/>
              </a:xfrm>
            </p:grpSpPr>
            <p:grpSp>
              <p:nvGrpSpPr>
                <p:cNvPr id="33" name="グループ化 32">
                  <a:extLst>
                    <a:ext uri="{FF2B5EF4-FFF2-40B4-BE49-F238E27FC236}">
                      <a16:creationId xmlns:a16="http://schemas.microsoft.com/office/drawing/2014/main" id="{E8481C9B-DA29-4390-6DCD-5CA38632306A}"/>
                    </a:ext>
                  </a:extLst>
                </p:cNvPr>
                <p:cNvGrpSpPr/>
                <p:nvPr/>
              </p:nvGrpSpPr>
              <p:grpSpPr>
                <a:xfrm>
                  <a:off x="80619" y="2041315"/>
                  <a:ext cx="3061638" cy="335281"/>
                  <a:chOff x="80619" y="2041315"/>
                  <a:chExt cx="3061638" cy="335281"/>
                </a:xfrm>
              </p:grpSpPr>
              <p:grpSp>
                <p:nvGrpSpPr>
                  <p:cNvPr id="43" name="グループ化 42">
                    <a:extLst>
                      <a:ext uri="{FF2B5EF4-FFF2-40B4-BE49-F238E27FC236}">
                        <a16:creationId xmlns:a16="http://schemas.microsoft.com/office/drawing/2014/main" id="{8A75CEBF-735A-90AD-BC60-572DFEB07527}"/>
                      </a:ext>
                    </a:extLst>
                  </p:cNvPr>
                  <p:cNvGrpSpPr/>
                  <p:nvPr/>
                </p:nvGrpSpPr>
                <p:grpSpPr>
                  <a:xfrm>
                    <a:off x="80619" y="2041315"/>
                    <a:ext cx="1530819" cy="331770"/>
                    <a:chOff x="80619" y="2041315"/>
                    <a:chExt cx="1530819" cy="331770"/>
                  </a:xfrm>
                </p:grpSpPr>
                <p:sp>
                  <p:nvSpPr>
                    <p:cNvPr id="49" name="小波 48">
                      <a:extLst>
                        <a:ext uri="{FF2B5EF4-FFF2-40B4-BE49-F238E27FC236}">
                          <a16:creationId xmlns:a16="http://schemas.microsoft.com/office/drawing/2014/main" id="{A70CECB9-F634-06FA-D216-4306C0939A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19" y="2046513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0" name="小波 49">
                      <a:extLst>
                        <a:ext uri="{FF2B5EF4-FFF2-40B4-BE49-F238E27FC236}">
                          <a16:creationId xmlns:a16="http://schemas.microsoft.com/office/drawing/2014/main" id="{BAD97EA6-5813-BE05-5C03-23F197A81E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2248" y="2041315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1" name="小波 50">
                      <a:extLst>
                        <a:ext uri="{FF2B5EF4-FFF2-40B4-BE49-F238E27FC236}">
                          <a16:creationId xmlns:a16="http://schemas.microsoft.com/office/drawing/2014/main" id="{0014C34E-98B9-F357-680F-A9305CC3D6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9809" y="2046513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4" name="グループ化 43">
                    <a:extLst>
                      <a:ext uri="{FF2B5EF4-FFF2-40B4-BE49-F238E27FC236}">
                        <a16:creationId xmlns:a16="http://schemas.microsoft.com/office/drawing/2014/main" id="{5C69A16B-5267-DBEF-D381-8082763D4F7A}"/>
                      </a:ext>
                    </a:extLst>
                  </p:cNvPr>
                  <p:cNvGrpSpPr/>
                  <p:nvPr/>
                </p:nvGrpSpPr>
                <p:grpSpPr>
                  <a:xfrm>
                    <a:off x="1611438" y="2044826"/>
                    <a:ext cx="1530819" cy="331770"/>
                    <a:chOff x="80619" y="2041315"/>
                    <a:chExt cx="1530819" cy="331770"/>
                  </a:xfrm>
                </p:grpSpPr>
                <p:sp>
                  <p:nvSpPr>
                    <p:cNvPr id="45" name="小波 44">
                      <a:extLst>
                        <a:ext uri="{FF2B5EF4-FFF2-40B4-BE49-F238E27FC236}">
                          <a16:creationId xmlns:a16="http://schemas.microsoft.com/office/drawing/2014/main" id="{F38A6F8A-3E50-792E-E891-DE445E1CE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19" y="2046513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6" name="小波 45">
                      <a:extLst>
                        <a:ext uri="{FF2B5EF4-FFF2-40B4-BE49-F238E27FC236}">
                          <a16:creationId xmlns:a16="http://schemas.microsoft.com/office/drawing/2014/main" id="{9C21DF28-D80C-EE8D-23A8-CB8E2C4D34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2248" y="2041315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8" name="小波 47">
                      <a:extLst>
                        <a:ext uri="{FF2B5EF4-FFF2-40B4-BE49-F238E27FC236}">
                          <a16:creationId xmlns:a16="http://schemas.microsoft.com/office/drawing/2014/main" id="{83480B37-D2D1-3BE8-8E79-0D8E56128A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9809" y="2046513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34" name="グループ化 33">
                  <a:extLst>
                    <a:ext uri="{FF2B5EF4-FFF2-40B4-BE49-F238E27FC236}">
                      <a16:creationId xmlns:a16="http://schemas.microsoft.com/office/drawing/2014/main" id="{1E82673A-6BA2-EC14-A3D2-70DCC7543240}"/>
                    </a:ext>
                  </a:extLst>
                </p:cNvPr>
                <p:cNvGrpSpPr/>
                <p:nvPr/>
              </p:nvGrpSpPr>
              <p:grpSpPr>
                <a:xfrm>
                  <a:off x="3138189" y="2050024"/>
                  <a:ext cx="3061638" cy="335281"/>
                  <a:chOff x="80619" y="2041315"/>
                  <a:chExt cx="3061638" cy="335281"/>
                </a:xfrm>
              </p:grpSpPr>
              <p:grpSp>
                <p:nvGrpSpPr>
                  <p:cNvPr id="35" name="グループ化 34">
                    <a:extLst>
                      <a:ext uri="{FF2B5EF4-FFF2-40B4-BE49-F238E27FC236}">
                        <a16:creationId xmlns:a16="http://schemas.microsoft.com/office/drawing/2014/main" id="{1A882E27-93C0-B20C-B7C6-BFFA78E223ED}"/>
                      </a:ext>
                    </a:extLst>
                  </p:cNvPr>
                  <p:cNvGrpSpPr/>
                  <p:nvPr/>
                </p:nvGrpSpPr>
                <p:grpSpPr>
                  <a:xfrm>
                    <a:off x="80619" y="2041315"/>
                    <a:ext cx="1530819" cy="331770"/>
                    <a:chOff x="80619" y="2041315"/>
                    <a:chExt cx="1530819" cy="331770"/>
                  </a:xfrm>
                </p:grpSpPr>
                <p:sp>
                  <p:nvSpPr>
                    <p:cNvPr id="40" name="小波 39">
                      <a:extLst>
                        <a:ext uri="{FF2B5EF4-FFF2-40B4-BE49-F238E27FC236}">
                          <a16:creationId xmlns:a16="http://schemas.microsoft.com/office/drawing/2014/main" id="{822D1AD4-2312-8262-E4DB-85E94EB9CF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19" y="2046513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1" name="小波 40">
                      <a:extLst>
                        <a:ext uri="{FF2B5EF4-FFF2-40B4-BE49-F238E27FC236}">
                          <a16:creationId xmlns:a16="http://schemas.microsoft.com/office/drawing/2014/main" id="{4B668813-896E-36B3-5631-B9BD0B144C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2248" y="2041315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2" name="小波 41">
                      <a:extLst>
                        <a:ext uri="{FF2B5EF4-FFF2-40B4-BE49-F238E27FC236}">
                          <a16:creationId xmlns:a16="http://schemas.microsoft.com/office/drawing/2014/main" id="{7A8C0998-654C-C5D9-227F-EB52A68930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9809" y="2046513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6" name="グループ化 35">
                    <a:extLst>
                      <a:ext uri="{FF2B5EF4-FFF2-40B4-BE49-F238E27FC236}">
                        <a16:creationId xmlns:a16="http://schemas.microsoft.com/office/drawing/2014/main" id="{7A231C09-3C79-E725-95E9-71A321525F8E}"/>
                      </a:ext>
                    </a:extLst>
                  </p:cNvPr>
                  <p:cNvGrpSpPr/>
                  <p:nvPr/>
                </p:nvGrpSpPr>
                <p:grpSpPr>
                  <a:xfrm>
                    <a:off x="1611438" y="2044826"/>
                    <a:ext cx="1530819" cy="331770"/>
                    <a:chOff x="80619" y="2041315"/>
                    <a:chExt cx="1530819" cy="331770"/>
                  </a:xfrm>
                </p:grpSpPr>
                <p:sp>
                  <p:nvSpPr>
                    <p:cNvPr id="37" name="小波 36">
                      <a:extLst>
                        <a:ext uri="{FF2B5EF4-FFF2-40B4-BE49-F238E27FC236}">
                          <a16:creationId xmlns:a16="http://schemas.microsoft.com/office/drawing/2014/main" id="{4A8DA732-4282-D83A-AD30-B28AD08FA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19" y="2046513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8" name="小波 37">
                      <a:extLst>
                        <a:ext uri="{FF2B5EF4-FFF2-40B4-BE49-F238E27FC236}">
                          <a16:creationId xmlns:a16="http://schemas.microsoft.com/office/drawing/2014/main" id="{24341531-6D44-5B47-BC5D-001837B445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2248" y="2041315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9" name="小波 38">
                      <a:extLst>
                        <a:ext uri="{FF2B5EF4-FFF2-40B4-BE49-F238E27FC236}">
                          <a16:creationId xmlns:a16="http://schemas.microsoft.com/office/drawing/2014/main" id="{D319EF80-25DB-EDA2-DB20-97A6B169ED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9809" y="2046513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4A81837A-F501-30C7-0C22-E284A4B2FA42}"/>
                  </a:ext>
                </a:extLst>
              </p:cNvPr>
              <p:cNvGrpSpPr/>
              <p:nvPr/>
            </p:nvGrpSpPr>
            <p:grpSpPr>
              <a:xfrm>
                <a:off x="6203895" y="2035275"/>
                <a:ext cx="6119208" cy="343990"/>
                <a:chOff x="80619" y="2041315"/>
                <a:chExt cx="6119208" cy="343990"/>
              </a:xfrm>
            </p:grpSpPr>
            <p:grpSp>
              <p:nvGrpSpPr>
                <p:cNvPr id="15" name="グループ化 14">
                  <a:extLst>
                    <a:ext uri="{FF2B5EF4-FFF2-40B4-BE49-F238E27FC236}">
                      <a16:creationId xmlns:a16="http://schemas.microsoft.com/office/drawing/2014/main" id="{BBCC79AA-6CF5-D3C4-C88C-8CF23868E407}"/>
                    </a:ext>
                  </a:extLst>
                </p:cNvPr>
                <p:cNvGrpSpPr/>
                <p:nvPr/>
              </p:nvGrpSpPr>
              <p:grpSpPr>
                <a:xfrm>
                  <a:off x="80619" y="2041315"/>
                  <a:ext cx="3061638" cy="335281"/>
                  <a:chOff x="80619" y="2041315"/>
                  <a:chExt cx="3061638" cy="335281"/>
                </a:xfrm>
              </p:grpSpPr>
              <p:grpSp>
                <p:nvGrpSpPr>
                  <p:cNvPr id="25" name="グループ化 24">
                    <a:extLst>
                      <a:ext uri="{FF2B5EF4-FFF2-40B4-BE49-F238E27FC236}">
                        <a16:creationId xmlns:a16="http://schemas.microsoft.com/office/drawing/2014/main" id="{048EF3C7-EA59-379D-71A2-FF6EA2A7F4F1}"/>
                      </a:ext>
                    </a:extLst>
                  </p:cNvPr>
                  <p:cNvGrpSpPr/>
                  <p:nvPr/>
                </p:nvGrpSpPr>
                <p:grpSpPr>
                  <a:xfrm>
                    <a:off x="80619" y="2041315"/>
                    <a:ext cx="1530819" cy="331770"/>
                    <a:chOff x="80619" y="2041315"/>
                    <a:chExt cx="1530819" cy="331770"/>
                  </a:xfrm>
                </p:grpSpPr>
                <p:sp>
                  <p:nvSpPr>
                    <p:cNvPr id="30" name="小波 29">
                      <a:extLst>
                        <a:ext uri="{FF2B5EF4-FFF2-40B4-BE49-F238E27FC236}">
                          <a16:creationId xmlns:a16="http://schemas.microsoft.com/office/drawing/2014/main" id="{406AA182-2B33-5DE8-5D31-17EC3536CD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19" y="2046513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1" name="小波 30">
                      <a:extLst>
                        <a:ext uri="{FF2B5EF4-FFF2-40B4-BE49-F238E27FC236}">
                          <a16:creationId xmlns:a16="http://schemas.microsoft.com/office/drawing/2014/main" id="{5E097838-627F-1499-2563-69E9472C40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2248" y="2041315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" name="小波 31">
                      <a:extLst>
                        <a:ext uri="{FF2B5EF4-FFF2-40B4-BE49-F238E27FC236}">
                          <a16:creationId xmlns:a16="http://schemas.microsoft.com/office/drawing/2014/main" id="{A8926288-9E60-0D71-A0D7-40743B25A6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9809" y="2046513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6" name="グループ化 25">
                    <a:extLst>
                      <a:ext uri="{FF2B5EF4-FFF2-40B4-BE49-F238E27FC236}">
                        <a16:creationId xmlns:a16="http://schemas.microsoft.com/office/drawing/2014/main" id="{6C881977-2D74-078F-7149-6950DF9A2E98}"/>
                      </a:ext>
                    </a:extLst>
                  </p:cNvPr>
                  <p:cNvGrpSpPr/>
                  <p:nvPr/>
                </p:nvGrpSpPr>
                <p:grpSpPr>
                  <a:xfrm>
                    <a:off x="1611438" y="2044826"/>
                    <a:ext cx="1530819" cy="331770"/>
                    <a:chOff x="80619" y="2041315"/>
                    <a:chExt cx="1530819" cy="331770"/>
                  </a:xfrm>
                </p:grpSpPr>
                <p:sp>
                  <p:nvSpPr>
                    <p:cNvPr id="27" name="小波 26">
                      <a:extLst>
                        <a:ext uri="{FF2B5EF4-FFF2-40B4-BE49-F238E27FC236}">
                          <a16:creationId xmlns:a16="http://schemas.microsoft.com/office/drawing/2014/main" id="{FA9B62A2-8311-9DA9-349A-19000CA7D6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19" y="2046513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" name="小波 27">
                      <a:extLst>
                        <a:ext uri="{FF2B5EF4-FFF2-40B4-BE49-F238E27FC236}">
                          <a16:creationId xmlns:a16="http://schemas.microsoft.com/office/drawing/2014/main" id="{EE35B0BF-D7DF-3036-737C-D135D98297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2248" y="2041315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9" name="小波 28">
                      <a:extLst>
                        <a:ext uri="{FF2B5EF4-FFF2-40B4-BE49-F238E27FC236}">
                          <a16:creationId xmlns:a16="http://schemas.microsoft.com/office/drawing/2014/main" id="{5B1A358C-540E-B475-F9B7-DECF5BA40C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9809" y="2046513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6" name="グループ化 15">
                  <a:extLst>
                    <a:ext uri="{FF2B5EF4-FFF2-40B4-BE49-F238E27FC236}">
                      <a16:creationId xmlns:a16="http://schemas.microsoft.com/office/drawing/2014/main" id="{75280921-E960-3B39-E936-8494317D7B82}"/>
                    </a:ext>
                  </a:extLst>
                </p:cNvPr>
                <p:cNvGrpSpPr/>
                <p:nvPr/>
              </p:nvGrpSpPr>
              <p:grpSpPr>
                <a:xfrm>
                  <a:off x="3138189" y="2050024"/>
                  <a:ext cx="3061638" cy="335281"/>
                  <a:chOff x="80619" y="2041315"/>
                  <a:chExt cx="3061638" cy="335281"/>
                </a:xfrm>
              </p:grpSpPr>
              <p:grpSp>
                <p:nvGrpSpPr>
                  <p:cNvPr id="17" name="グループ化 16">
                    <a:extLst>
                      <a:ext uri="{FF2B5EF4-FFF2-40B4-BE49-F238E27FC236}">
                        <a16:creationId xmlns:a16="http://schemas.microsoft.com/office/drawing/2014/main" id="{FD534123-6B91-EFEA-02D5-5926537F8D55}"/>
                      </a:ext>
                    </a:extLst>
                  </p:cNvPr>
                  <p:cNvGrpSpPr/>
                  <p:nvPr/>
                </p:nvGrpSpPr>
                <p:grpSpPr>
                  <a:xfrm>
                    <a:off x="80619" y="2041315"/>
                    <a:ext cx="1530819" cy="331770"/>
                    <a:chOff x="80619" y="2041315"/>
                    <a:chExt cx="1530819" cy="331770"/>
                  </a:xfrm>
                </p:grpSpPr>
                <p:sp>
                  <p:nvSpPr>
                    <p:cNvPr id="22" name="小波 21">
                      <a:extLst>
                        <a:ext uri="{FF2B5EF4-FFF2-40B4-BE49-F238E27FC236}">
                          <a16:creationId xmlns:a16="http://schemas.microsoft.com/office/drawing/2014/main" id="{6A013AF9-C842-6392-F776-1D294EEBF4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19" y="2046513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" name="小波 22">
                      <a:extLst>
                        <a:ext uri="{FF2B5EF4-FFF2-40B4-BE49-F238E27FC236}">
                          <a16:creationId xmlns:a16="http://schemas.microsoft.com/office/drawing/2014/main" id="{3E24F393-9FF6-3522-8A76-17F663CFD1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2248" y="2041315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" name="小波 23">
                      <a:extLst>
                        <a:ext uri="{FF2B5EF4-FFF2-40B4-BE49-F238E27FC236}">
                          <a16:creationId xmlns:a16="http://schemas.microsoft.com/office/drawing/2014/main" id="{097E1AFE-F367-7FB9-517F-800446C70D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9809" y="2046513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8" name="グループ化 17">
                    <a:extLst>
                      <a:ext uri="{FF2B5EF4-FFF2-40B4-BE49-F238E27FC236}">
                        <a16:creationId xmlns:a16="http://schemas.microsoft.com/office/drawing/2014/main" id="{8F59EA19-EDD7-F2FF-9BD9-86789FC31C74}"/>
                      </a:ext>
                    </a:extLst>
                  </p:cNvPr>
                  <p:cNvGrpSpPr/>
                  <p:nvPr/>
                </p:nvGrpSpPr>
                <p:grpSpPr>
                  <a:xfrm>
                    <a:off x="1611438" y="2044826"/>
                    <a:ext cx="1530819" cy="331770"/>
                    <a:chOff x="80619" y="2041315"/>
                    <a:chExt cx="1530819" cy="331770"/>
                  </a:xfrm>
                </p:grpSpPr>
                <p:sp>
                  <p:nvSpPr>
                    <p:cNvPr id="19" name="小波 18">
                      <a:extLst>
                        <a:ext uri="{FF2B5EF4-FFF2-40B4-BE49-F238E27FC236}">
                          <a16:creationId xmlns:a16="http://schemas.microsoft.com/office/drawing/2014/main" id="{FDDC1AFB-611D-E854-A689-73DBBECAD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19" y="2046513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" name="小波 19">
                      <a:extLst>
                        <a:ext uri="{FF2B5EF4-FFF2-40B4-BE49-F238E27FC236}">
                          <a16:creationId xmlns:a16="http://schemas.microsoft.com/office/drawing/2014/main" id="{98080976-64DF-5C26-8654-8EDE788473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2248" y="2041315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1" name="小波 20">
                      <a:extLst>
                        <a:ext uri="{FF2B5EF4-FFF2-40B4-BE49-F238E27FC236}">
                          <a16:creationId xmlns:a16="http://schemas.microsoft.com/office/drawing/2014/main" id="{78C81FFF-6344-6A8C-534B-C1FC169F7D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9809" y="2046513"/>
                      <a:ext cx="511629" cy="326572"/>
                    </a:xfrm>
                    <a:prstGeom prst="doubleWave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</p:grpSp>
      </p:grpSp>
      <p:sp>
        <p:nvSpPr>
          <p:cNvPr id="4" name="Google Shape;248;p7">
            <a:extLst>
              <a:ext uri="{FF2B5EF4-FFF2-40B4-BE49-F238E27FC236}">
                <a16:creationId xmlns:a16="http://schemas.microsoft.com/office/drawing/2014/main" id="{B0DA5B1F-8EE0-28E3-CD9C-A7DC9135F6DA}"/>
              </a:ext>
            </a:extLst>
          </p:cNvPr>
          <p:cNvSpPr/>
          <p:nvPr/>
        </p:nvSpPr>
        <p:spPr>
          <a:xfrm flipV="1">
            <a:off x="2204532" y="3112744"/>
            <a:ext cx="3645910" cy="1827293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462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9D413-048A-55AE-6133-109337A9C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A7974BD-BC7F-BC05-514C-1D16966000CF}"/>
              </a:ext>
            </a:extLst>
          </p:cNvPr>
          <p:cNvSpPr/>
          <p:nvPr/>
        </p:nvSpPr>
        <p:spPr>
          <a:xfrm>
            <a:off x="369000" y="873192"/>
            <a:ext cx="6116079" cy="6763611"/>
          </a:xfrm>
          <a:prstGeom prst="roundRect">
            <a:avLst>
              <a:gd name="adj" fmla="val 1603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6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「社内マニュアル」とは</a:t>
            </a:r>
            <a:endParaRPr lang="en-US" altLang="ja-JP" sz="1600" b="1" dirty="0">
              <a:solidFill>
                <a:srgbClr val="E46B3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　　　社内規定</a:t>
            </a: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、社内規則などの社内マニュアルにアクセスできる項目です。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　　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　　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60F9F29-CEDF-3EE8-C98E-0D57B819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0" y="287816"/>
            <a:ext cx="6120000" cy="307648"/>
          </a:xfrm>
        </p:spPr>
        <p:txBody>
          <a:bodyPr/>
          <a:lstStyle/>
          <a:p>
            <a:r>
              <a:rPr kumimoji="1" lang="en-US" altLang="ja-JP" dirty="0"/>
              <a:t>9</a:t>
            </a:r>
            <a:r>
              <a:rPr kumimoji="1" lang="ja-JP" altLang="en-US" dirty="0"/>
              <a:t> 社内マニュアルを確認する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E2D075D0-1FA8-D334-177E-2542F386921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26</a:t>
            </a:fld>
            <a:endParaRPr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E5E57FEF-52E1-5804-9B27-EFE29FAF4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2"/>
              </a:rPr>
              <a:t>こちら</a:t>
            </a:r>
            <a:endParaRPr lang="ja-JP" altLang="en-US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6A7F1C8-93D0-E905-837C-0D69DEAB8202}"/>
              </a:ext>
            </a:extLst>
          </p:cNvPr>
          <p:cNvSpPr/>
          <p:nvPr/>
        </p:nvSpPr>
        <p:spPr>
          <a:xfrm>
            <a:off x="370961" y="7713383"/>
            <a:ext cx="6116079" cy="1791781"/>
          </a:xfrm>
          <a:prstGeom prst="roundRect">
            <a:avLst>
              <a:gd name="adj" fmla="val 16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600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「マイページ」へアクセス</a:t>
            </a:r>
            <a:endParaRPr lang="en-US" altLang="ja-JP" sz="1600" b="1" dirty="0">
              <a:ln w="25400">
                <a:solidFill>
                  <a:srgbClr val="E46B32"/>
                </a:solidFill>
              </a:ln>
              <a:solidFill>
                <a:srgbClr val="E46B3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従業員画面へアクセスし操作画面を確認してください。</a:t>
            </a:r>
            <a:endParaRPr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　　</a:t>
            </a:r>
            <a:r>
              <a: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※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従業員画面へアクセスする場合は、</a:t>
            </a:r>
            <a:r>
              <a: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  <a:hlinkClick r:id="rId3"/>
              </a:rPr>
              <a:t>https://employee.jinjer.biz/top</a:t>
            </a:r>
            <a:r>
              <a: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 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から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　　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ログインをおこないます。</a:t>
            </a:r>
            <a:endParaRPr lang="en-US" altLang="ja-JP" sz="1100" b="1" dirty="0">
              <a:solidFill>
                <a:srgbClr val="E46B3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2" name="図 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66185D3-3EAA-1A86-A7D0-499B32E71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55368" b="4434"/>
          <a:stretch/>
        </p:blipFill>
        <p:spPr>
          <a:xfrm>
            <a:off x="1119703" y="1941552"/>
            <a:ext cx="4618594" cy="53368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54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72FBA-BB23-5119-65FB-A998E9B43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9AB6785-7B06-C7F3-CC37-0B92EFC9247B}"/>
              </a:ext>
            </a:extLst>
          </p:cNvPr>
          <p:cNvSpPr/>
          <p:nvPr/>
        </p:nvSpPr>
        <p:spPr>
          <a:xfrm>
            <a:off x="369000" y="873194"/>
            <a:ext cx="6116079" cy="4079806"/>
          </a:xfrm>
          <a:prstGeom prst="roundRect">
            <a:avLst>
              <a:gd name="adj" fmla="val 1603"/>
            </a:avLst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lang="ja-JP" altLang="en-US" sz="16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「人事問い合わせ</a:t>
            </a:r>
            <a:r>
              <a:rPr lang="en-US" altLang="ja-JP" sz="16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AI</a:t>
            </a:r>
            <a:r>
              <a:rPr lang="ja-JP" altLang="en-US" sz="16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」とは</a:t>
            </a:r>
            <a:endParaRPr lang="en-US" altLang="ja-JP" sz="1600" b="1" dirty="0">
              <a:solidFill>
                <a:srgbClr val="E46B3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　　　業務規程、就業規則のファイルを読み込んだ生成</a:t>
            </a:r>
            <a:r>
              <a: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AI</a:t>
            </a:r>
            <a:r>
              <a:rPr lang="ja-JP" altLang="en-US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rPr>
              <a:t>がファイルの内容を学習し、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　　従業員さまの質問に自動で回答する機能です。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　　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</a:rPr>
              <a:t>　　　</a:t>
            </a:r>
            <a:endParaRPr lang="en-US" altLang="ja-JP" sz="1100" i="0" strike="noStrike" cap="none" dirty="0">
              <a:solidFill>
                <a:srgbClr val="3F3F3F"/>
              </a:solidFill>
              <a:latin typeface="Arial"/>
              <a:ea typeface="HG丸ｺﾞｼｯｸM-PRO" panose="020F0600000000000000" pitchFamily="50" charset="-128"/>
              <a:cs typeface="Arial"/>
              <a:sym typeface="Arial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C652DFF-A707-E8ED-FA9E-467C90613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0" y="287816"/>
            <a:ext cx="6120000" cy="307648"/>
          </a:xfrm>
        </p:spPr>
        <p:txBody>
          <a:bodyPr/>
          <a:lstStyle/>
          <a:p>
            <a:r>
              <a:rPr kumimoji="1" lang="en-US" altLang="ja-JP" dirty="0"/>
              <a:t>10</a:t>
            </a:r>
            <a:r>
              <a:rPr kumimoji="1" lang="ja-JP" altLang="en-US" dirty="0"/>
              <a:t> 人事問い合わせ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に質問をする　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C8ECE4F3-D1E1-8DE2-984E-3CA8F8BD5CB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27</a:t>
            </a:fld>
            <a:endParaRPr lang="ja-JP" altLang="en-US" dirty="0"/>
          </a:p>
        </p:txBody>
      </p:sp>
      <p:sp>
        <p:nvSpPr>
          <p:cNvPr id="7" name="テキスト プレースホルダー 5">
            <a:extLst>
              <a:ext uri="{FF2B5EF4-FFF2-40B4-BE49-F238E27FC236}">
                <a16:creationId xmlns:a16="http://schemas.microsoft.com/office/drawing/2014/main" id="{F377B3AF-1338-9E84-EF75-4F7229257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2"/>
              </a:rPr>
              <a:t>こちら</a:t>
            </a:r>
            <a:endParaRPr lang="ja-JP" altLang="en-US" dirty="0"/>
          </a:p>
        </p:txBody>
      </p:sp>
      <p:pic>
        <p:nvPicPr>
          <p:cNvPr id="5" name="図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19C214B0-AFCC-69A5-ABC4-287CE56F7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5"/>
          <a:stretch/>
        </p:blipFill>
        <p:spPr>
          <a:xfrm>
            <a:off x="972583" y="2315225"/>
            <a:ext cx="4912833" cy="20502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248;p7">
            <a:extLst>
              <a:ext uri="{FF2B5EF4-FFF2-40B4-BE49-F238E27FC236}">
                <a16:creationId xmlns:a16="http://schemas.microsoft.com/office/drawing/2014/main" id="{1B580D8C-510E-4957-78F4-C5D15C1A2896}"/>
              </a:ext>
            </a:extLst>
          </p:cNvPr>
          <p:cNvSpPr/>
          <p:nvPr/>
        </p:nvSpPr>
        <p:spPr>
          <a:xfrm flipV="1">
            <a:off x="3562597" y="2313426"/>
            <a:ext cx="593768" cy="322896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6734769-F8D6-B3CF-60FE-B44FA85A9B7D}"/>
              </a:ext>
            </a:extLst>
          </p:cNvPr>
          <p:cNvGrpSpPr/>
          <p:nvPr/>
        </p:nvGrpSpPr>
        <p:grpSpPr>
          <a:xfrm>
            <a:off x="370961" y="5520086"/>
            <a:ext cx="6116079" cy="1639751"/>
            <a:chOff x="370961" y="5733832"/>
            <a:chExt cx="6116079" cy="1639751"/>
          </a:xfrm>
        </p:grpSpPr>
        <p:pic>
          <p:nvPicPr>
            <p:cNvPr id="10" name="グラフィックス 9" descr="再生 単色塗りつぶし">
              <a:extLst>
                <a:ext uri="{FF2B5EF4-FFF2-40B4-BE49-F238E27FC236}">
                  <a16:creationId xmlns:a16="http://schemas.microsoft.com/office/drawing/2014/main" id="{E3DD73F3-6D8E-4A32-9B2C-1EE7F614C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40710" y="7029316"/>
              <a:ext cx="231627" cy="456907"/>
            </a:xfrm>
            <a:prstGeom prst="rect">
              <a:avLst/>
            </a:prstGeom>
          </p:spPr>
        </p:pic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F0DD69C6-B934-C193-E7D8-804946BAF388}"/>
                </a:ext>
              </a:extLst>
            </p:cNvPr>
            <p:cNvSpPr/>
            <p:nvPr/>
          </p:nvSpPr>
          <p:spPr>
            <a:xfrm>
              <a:off x="370961" y="5733832"/>
              <a:ext cx="6116079" cy="1449248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１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ja-JP" altLang="en-US" sz="1100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従業員画面へアクセスします。</a:t>
              </a:r>
              <a:endPara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　　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※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従業員画面へアクセスする場合は、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  <a:hlinkClick r:id="rId6"/>
                </a:rPr>
                <a:t>https://employee.jinjer.biz/top</a:t>
              </a:r>
              <a:r>
                <a:rPr lang="en-US" altLang="ja-JP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 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から</a:t>
              </a:r>
              <a:endParaRPr lang="en-US" altLang="ja-JP" sz="1100" i="0" strike="noStrike" cap="none" dirty="0">
                <a:solidFill>
                  <a:srgbClr val="3F3F3F"/>
                </a:solidFill>
                <a:latin typeface="Arial"/>
                <a:ea typeface="HG丸ｺﾞｼｯｸM-PRO" panose="020F0600000000000000" pitchFamily="50" charset="-128"/>
                <a:cs typeface="Arial"/>
                <a:sym typeface="Arial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100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</a:rPr>
                <a:t>　　　</a:t>
              </a:r>
              <a:r>
                <a:rPr lang="ja-JP" altLang="en-US" sz="1100" i="0" strike="noStrike" cap="none" dirty="0">
                  <a:solidFill>
                    <a:srgbClr val="3F3F3F"/>
                  </a:solidFill>
                  <a:latin typeface="Arial"/>
                  <a:ea typeface="HG丸ｺﾞｼｯｸM-PRO" panose="020F0600000000000000" pitchFamily="50" charset="-128"/>
                  <a:cs typeface="Arial"/>
                  <a:sym typeface="Arial"/>
                </a:rPr>
                <a:t>ログインをおこないます。</a:t>
              </a:r>
              <a:endParaRPr lang="en-US" altLang="ja-JP" sz="11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68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30B18-2C85-7F1E-295A-E4641C513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DE4C978-BB97-18A4-B3D3-3A9D06E9D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10</a:t>
            </a:r>
            <a:r>
              <a:rPr kumimoji="1" lang="ja-JP" altLang="en-US" dirty="0"/>
              <a:t> 人事問い合わせ</a:t>
            </a:r>
            <a:r>
              <a:rPr kumimoji="1" lang="en-US" altLang="ja-JP" dirty="0"/>
              <a:t>AI</a:t>
            </a:r>
            <a:r>
              <a:rPr kumimoji="1" lang="ja-JP" altLang="en-US" dirty="0"/>
              <a:t>に質問をする　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C0BEAB82-2C7C-25F3-19B3-8EE33CCA379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28</a:t>
            </a:fld>
            <a:endParaRPr lang="ja-JP" altLang="en-US" dirty="0"/>
          </a:p>
        </p:txBody>
      </p:sp>
      <p:sp>
        <p:nvSpPr>
          <p:cNvPr id="17" name="テキスト プレースホルダー 5">
            <a:extLst>
              <a:ext uri="{FF2B5EF4-FFF2-40B4-BE49-F238E27FC236}">
                <a16:creationId xmlns:a16="http://schemas.microsoft.com/office/drawing/2014/main" id="{29A9D124-3D57-6D07-0193-E4EDC0ECFF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2"/>
              </a:rPr>
              <a:t>こちら</a:t>
            </a:r>
            <a:endParaRPr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5ED5FB55-F85E-E950-4DD2-F394B46F7580}"/>
              </a:ext>
            </a:extLst>
          </p:cNvPr>
          <p:cNvSpPr/>
          <p:nvPr/>
        </p:nvSpPr>
        <p:spPr>
          <a:xfrm>
            <a:off x="370961" y="1075488"/>
            <a:ext cx="6116079" cy="6334716"/>
          </a:xfrm>
          <a:prstGeom prst="roundRect">
            <a:avLst>
              <a:gd name="adj" fmla="val 1603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2  </a:t>
            </a:r>
            <a:r>
              <a:rPr lang="ja-JP" altLang="en-US" sz="1100" b="0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/>
                <a:sym typeface="Arial"/>
              </a:rPr>
              <a:t>社内規定、就業規則などの質問を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チャット形式で</a:t>
            </a:r>
            <a:r>
              <a:rPr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AI</a:t>
            </a:r>
            <a:r>
              <a:rPr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に質問をします。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endParaRPr kumimoji="1" lang="ja-JP" altLang="en-US" sz="1099" dirty="0">
              <a:solidFill>
                <a:schemeClr val="tx1"/>
              </a:solidFill>
            </a:endParaRPr>
          </a:p>
        </p:txBody>
      </p:sp>
      <p:sp>
        <p:nvSpPr>
          <p:cNvPr id="21" name="Google Shape;248;p7">
            <a:extLst>
              <a:ext uri="{FF2B5EF4-FFF2-40B4-BE49-F238E27FC236}">
                <a16:creationId xmlns:a16="http://schemas.microsoft.com/office/drawing/2014/main" id="{E5ACA63C-E8B6-2D91-8083-6B0BF6DB0B92}"/>
              </a:ext>
            </a:extLst>
          </p:cNvPr>
          <p:cNvSpPr/>
          <p:nvPr/>
        </p:nvSpPr>
        <p:spPr>
          <a:xfrm flipV="1">
            <a:off x="1855303" y="2957271"/>
            <a:ext cx="371061" cy="192421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図 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AFDE372-0696-BBFF-3E84-960790A77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75" y="1789651"/>
            <a:ext cx="4924117" cy="3200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30A7DAB9-C2A5-872D-9A80-E995B3914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821539"/>
              </p:ext>
            </p:extLst>
          </p:nvPr>
        </p:nvGraphicFramePr>
        <p:xfrm>
          <a:off x="591884" y="5523345"/>
          <a:ext cx="5670309" cy="145006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43150">
                  <a:extLst>
                    <a:ext uri="{9D8B030D-6E8A-4147-A177-3AD203B41FA5}">
                      <a16:colId xmlns:a16="http://schemas.microsoft.com/office/drawing/2014/main" val="1767855478"/>
                    </a:ext>
                  </a:extLst>
                </a:gridCol>
                <a:gridCol w="5027159">
                  <a:extLst>
                    <a:ext uri="{9D8B030D-6E8A-4147-A177-3AD203B41FA5}">
                      <a16:colId xmlns:a16="http://schemas.microsoft.com/office/drawing/2014/main" val="4038128483"/>
                    </a:ext>
                  </a:extLst>
                </a:gridCol>
              </a:tblGrid>
              <a:tr h="14030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200" b="1" u="none" strike="noStrike" cap="none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①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1100" i="0" strike="noStrike" cap="none" dirty="0">
                          <a:solidFill>
                            <a:srgbClr val="3F3F3F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自身が入力した質問がチャット形式で表示されます</a:t>
                      </a:r>
                      <a:r>
                        <a:rPr lang="ja-JP" altLang="en-US" sz="1100" dirty="0">
                          <a:solidFill>
                            <a:srgbClr val="3F3F3F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/>
                        </a:rPr>
                        <a:t>。</a:t>
                      </a:r>
                      <a:endParaRPr lang="en-US" altLang="ja-JP" sz="1100" dirty="0">
                        <a:solidFill>
                          <a:srgbClr val="3F3F3F"/>
                        </a:solidFill>
                        <a:latin typeface="+mn-lt"/>
                        <a:ea typeface="HG丸ｺﾞｼｯｸM-PRO" panose="020F0600000000000000" pitchFamily="50" charset="-128"/>
                        <a:cs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0284"/>
                  </a:ext>
                </a:extLst>
              </a:tr>
              <a:tr h="3860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200" b="1" u="none" strike="noStrike" cap="none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②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ja-JP" sz="1100" b="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AI</a:t>
                      </a:r>
                      <a:r>
                        <a:rPr lang="ja-JP" altLang="en-US" sz="1100" b="0" dirty="0">
                          <a:solidFill>
                            <a:schemeClr val="dk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が学習した社内規定、就業規則などに関する回答をまとめてチャット形式で表示します。</a:t>
                      </a:r>
                      <a:endParaRPr sz="1100" b="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65062"/>
                  </a:ext>
                </a:extLst>
              </a:tr>
              <a:tr h="2235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ja-JP" altLang="en-US" sz="1200" b="1" u="none" strike="noStrike" cap="none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③</a:t>
                      </a: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ja-JP" sz="1100" i="0" strike="noStrike" cap="none" dirty="0">
                          <a:solidFill>
                            <a:srgbClr val="3F3F3F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AI</a:t>
                      </a:r>
                      <a:r>
                        <a:rPr lang="ja-JP" altLang="en-US" sz="1100" i="0" strike="noStrike" cap="none" dirty="0">
                          <a:solidFill>
                            <a:srgbClr val="3F3F3F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に問い合わせる質問を入力します。</a:t>
                      </a:r>
                      <a:endParaRPr lang="ja-JP" altLang="en-US" sz="1100" b="0" dirty="0">
                        <a:solidFill>
                          <a:schemeClr val="dk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841014"/>
                  </a:ext>
                </a:extLst>
              </a:tr>
              <a:tr h="24069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200" b="1" dirty="0">
                          <a:solidFill>
                            <a:schemeClr val="bg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④</a:t>
                      </a:r>
                      <a:endParaRPr sz="1200" b="1" dirty="0">
                        <a:solidFill>
                          <a:schemeClr val="bg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46B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ja-JP" altLang="en-US" sz="1100" i="0" strike="noStrike" cap="none" dirty="0">
                          <a:solidFill>
                            <a:srgbClr val="3F3F3F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/>
                          <a:sym typeface="Arial"/>
                        </a:rPr>
                        <a:t>質問の「送信」ボタンです。</a:t>
                      </a:r>
                      <a:endParaRPr lang="en-US" altLang="ja-JP" sz="1100" i="0" strike="noStrike" cap="none" dirty="0">
                        <a:solidFill>
                          <a:srgbClr val="3F3F3F"/>
                        </a:solidFill>
                        <a:latin typeface="+mn-lt"/>
                        <a:ea typeface="HG丸ｺﾞｼｯｸM-PRO" panose="020F0600000000000000" pitchFamily="50" charset="-128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050428"/>
                  </a:ext>
                </a:extLst>
              </a:tr>
            </a:tbl>
          </a:graphicData>
        </a:graphic>
      </p:graphicFrame>
      <p:sp>
        <p:nvSpPr>
          <p:cNvPr id="5" name="Google Shape;248;p7">
            <a:extLst>
              <a:ext uri="{FF2B5EF4-FFF2-40B4-BE49-F238E27FC236}">
                <a16:creationId xmlns:a16="http://schemas.microsoft.com/office/drawing/2014/main" id="{6DD32D4B-87ED-A8A8-A235-41E08B69CAAD}"/>
              </a:ext>
            </a:extLst>
          </p:cNvPr>
          <p:cNvSpPr/>
          <p:nvPr/>
        </p:nvSpPr>
        <p:spPr>
          <a:xfrm flipV="1">
            <a:off x="3705102" y="4415252"/>
            <a:ext cx="1781298" cy="311125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48;p7">
            <a:extLst>
              <a:ext uri="{FF2B5EF4-FFF2-40B4-BE49-F238E27FC236}">
                <a16:creationId xmlns:a16="http://schemas.microsoft.com/office/drawing/2014/main" id="{FFB62964-6F10-557B-9B95-C7D07043C9D2}"/>
              </a:ext>
            </a:extLst>
          </p:cNvPr>
          <p:cNvSpPr/>
          <p:nvPr/>
        </p:nvSpPr>
        <p:spPr>
          <a:xfrm flipV="1">
            <a:off x="5486400" y="4415251"/>
            <a:ext cx="285008" cy="311124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48;p7">
            <a:extLst>
              <a:ext uri="{FF2B5EF4-FFF2-40B4-BE49-F238E27FC236}">
                <a16:creationId xmlns:a16="http://schemas.microsoft.com/office/drawing/2014/main" id="{A2C0F284-DF95-D3EC-A54D-0297099DB31A}"/>
              </a:ext>
            </a:extLst>
          </p:cNvPr>
          <p:cNvSpPr/>
          <p:nvPr/>
        </p:nvSpPr>
        <p:spPr>
          <a:xfrm flipV="1">
            <a:off x="3705102" y="3373764"/>
            <a:ext cx="1781298" cy="777535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48;p7">
            <a:extLst>
              <a:ext uri="{FF2B5EF4-FFF2-40B4-BE49-F238E27FC236}">
                <a16:creationId xmlns:a16="http://schemas.microsoft.com/office/drawing/2014/main" id="{EC16CD8E-DD66-0E90-0E5C-8FD68F989049}"/>
              </a:ext>
            </a:extLst>
          </p:cNvPr>
          <p:cNvSpPr/>
          <p:nvPr/>
        </p:nvSpPr>
        <p:spPr>
          <a:xfrm flipV="1">
            <a:off x="4631638" y="2957271"/>
            <a:ext cx="1139770" cy="416491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1122C8-9B85-C1E6-91BA-6964B0E24076}"/>
              </a:ext>
            </a:extLst>
          </p:cNvPr>
          <p:cNvSpPr txBox="1"/>
          <p:nvPr/>
        </p:nvSpPr>
        <p:spPr>
          <a:xfrm>
            <a:off x="4287895" y="2796184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rgbClr val="E46B32"/>
                </a:solidFill>
              </a:rPr>
              <a:t>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A630FC-7B08-7FAB-805B-9DF835279D25}"/>
              </a:ext>
            </a:extLst>
          </p:cNvPr>
          <p:cNvSpPr txBox="1"/>
          <p:nvPr/>
        </p:nvSpPr>
        <p:spPr>
          <a:xfrm>
            <a:off x="3300268" y="3269215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rgbClr val="E46B32"/>
                </a:solidFill>
              </a:rPr>
              <a:t>②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5AA967B-D329-EA0E-17D3-4FA4A7D13CC2}"/>
              </a:ext>
            </a:extLst>
          </p:cNvPr>
          <p:cNvSpPr txBox="1"/>
          <p:nvPr/>
        </p:nvSpPr>
        <p:spPr>
          <a:xfrm>
            <a:off x="3345792" y="4347888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rgbClr val="E46B32"/>
                </a:solidFill>
              </a:rPr>
              <a:t>③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9C2C35-F049-619C-B266-B0E9EB2F8B25}"/>
              </a:ext>
            </a:extLst>
          </p:cNvPr>
          <p:cNvSpPr txBox="1"/>
          <p:nvPr/>
        </p:nvSpPr>
        <p:spPr>
          <a:xfrm>
            <a:off x="5444824" y="4071182"/>
            <a:ext cx="45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solidFill>
                  <a:srgbClr val="E46B32"/>
                </a:solidFill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2112439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5C94775-F5E5-2468-6976-CB80C2044F4D}"/>
              </a:ext>
            </a:extLst>
          </p:cNvPr>
          <p:cNvSpPr/>
          <p:nvPr/>
        </p:nvSpPr>
        <p:spPr>
          <a:xfrm>
            <a:off x="408337" y="957329"/>
            <a:ext cx="6041327" cy="845686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9095CA-206E-BFB6-C368-C3A817D5EFE3}"/>
              </a:ext>
            </a:extLst>
          </p:cNvPr>
          <p:cNvSpPr/>
          <p:nvPr/>
        </p:nvSpPr>
        <p:spPr>
          <a:xfrm>
            <a:off x="2709460" y="237790"/>
            <a:ext cx="1439078" cy="1439078"/>
          </a:xfrm>
          <a:prstGeom prst="ellipse">
            <a:avLst/>
          </a:prstGeom>
          <a:solidFill>
            <a:srgbClr val="E46B32"/>
          </a:solidFill>
          <a:ln w="114300">
            <a:solidFill>
              <a:srgbClr val="E46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sz="6596" b="1" dirty="0">
                <a:ln w="25400">
                  <a:solidFill>
                    <a:schemeClr val="bg1"/>
                  </a:solidFill>
                </a:ln>
              </a:rPr>
              <a:t>3</a:t>
            </a:r>
            <a:endParaRPr kumimoji="1" lang="ja-JP" altLang="en-US" sz="6596" b="1" dirty="0">
              <a:ln w="25400">
                <a:solidFill>
                  <a:schemeClr val="bg1"/>
                </a:solidFill>
              </a:ln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7A3F52-0D91-9530-7B04-C2C4684E509C}"/>
              </a:ext>
            </a:extLst>
          </p:cNvPr>
          <p:cNvSpPr txBox="1"/>
          <p:nvPr/>
        </p:nvSpPr>
        <p:spPr>
          <a:xfrm>
            <a:off x="640787" y="4354095"/>
            <a:ext cx="5953056" cy="52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2798" b="1" dirty="0">
                <a:ln w="127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おわりに</a:t>
            </a:r>
            <a:endParaRPr lang="en-US" altLang="ja-JP" sz="2798" b="1" dirty="0">
              <a:ln w="12700">
                <a:solidFill>
                  <a:srgbClr val="E46B32"/>
                </a:solidFill>
              </a:ln>
              <a:solidFill>
                <a:srgbClr val="E46B3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0F1B84-C162-49B7-DE4A-0E1AB54CF5B9}"/>
              </a:ext>
            </a:extLst>
          </p:cNvPr>
          <p:cNvSpPr txBox="1"/>
          <p:nvPr/>
        </p:nvSpPr>
        <p:spPr>
          <a:xfrm>
            <a:off x="640788" y="5194374"/>
            <a:ext cx="5576425" cy="3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本章では参考資料についてご案内します。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3439740-0BF1-F41E-1C88-3EB6E57CC2CD}"/>
              </a:ext>
            </a:extLst>
          </p:cNvPr>
          <p:cNvSpPr/>
          <p:nvPr/>
        </p:nvSpPr>
        <p:spPr>
          <a:xfrm>
            <a:off x="730730" y="5023203"/>
            <a:ext cx="5396541" cy="45690"/>
          </a:xfrm>
          <a:prstGeom prst="roundRect">
            <a:avLst>
              <a:gd name="adj" fmla="val 50000"/>
            </a:avLst>
          </a:prstGeom>
          <a:solidFill>
            <a:srgbClr val="E46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</p:spTree>
    <p:extLst>
      <p:ext uri="{BB962C8B-B14F-4D97-AF65-F5344CB8AC3E}">
        <p14:creationId xmlns:p14="http://schemas.microsoft.com/office/powerpoint/2010/main" val="140872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E9B211E-DC32-C6CE-88AF-66A8E3E6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目次 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5EA5CD44-244C-AFF9-5C4E-6024CF73E4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3</a:t>
            </a:fld>
            <a:endParaRPr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0ECE0FE-ACB0-EE76-10ED-262A744C66EC}"/>
              </a:ext>
            </a:extLst>
          </p:cNvPr>
          <p:cNvCxnSpPr>
            <a:cxnSpLocks/>
          </p:cNvCxnSpPr>
          <p:nvPr/>
        </p:nvCxnSpPr>
        <p:spPr>
          <a:xfrm>
            <a:off x="370961" y="2135406"/>
            <a:ext cx="61160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B7A504E-8D96-06D5-46FB-BE5046D93846}"/>
              </a:ext>
            </a:extLst>
          </p:cNvPr>
          <p:cNvGrpSpPr/>
          <p:nvPr/>
        </p:nvGrpSpPr>
        <p:grpSpPr>
          <a:xfrm>
            <a:off x="504723" y="845800"/>
            <a:ext cx="5848555" cy="1049197"/>
            <a:chOff x="426150" y="961393"/>
            <a:chExt cx="5852304" cy="104986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18B2556A-4219-3216-157D-C89FF5DB9E28}"/>
                </a:ext>
              </a:extLst>
            </p:cNvPr>
            <p:cNvGrpSpPr/>
            <p:nvPr/>
          </p:nvGrpSpPr>
          <p:grpSpPr>
            <a:xfrm>
              <a:off x="426150" y="961393"/>
              <a:ext cx="3710154" cy="276999"/>
              <a:chOff x="682206" y="1315610"/>
              <a:chExt cx="3710154" cy="276999"/>
            </a:xfrm>
          </p:grpSpPr>
          <p:sp>
            <p:nvSpPr>
              <p:cNvPr id="2" name="四角形: 角を丸くする 1">
                <a:extLst>
                  <a:ext uri="{FF2B5EF4-FFF2-40B4-BE49-F238E27FC236}">
                    <a16:creationId xmlns:a16="http://schemas.microsoft.com/office/drawing/2014/main" id="{19853D90-956D-37FA-B62A-F03259F742C2}"/>
                  </a:ext>
                </a:extLst>
              </p:cNvPr>
              <p:cNvSpPr/>
              <p:nvPr/>
            </p:nvSpPr>
            <p:spPr>
              <a:xfrm>
                <a:off x="682206" y="1366456"/>
                <a:ext cx="223242" cy="200047"/>
              </a:xfrm>
              <a:prstGeom prst="roundRect">
                <a:avLst/>
              </a:prstGeom>
              <a:solidFill>
                <a:srgbClr val="E46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199" b="1" dirty="0"/>
                  <a:t>1</a:t>
                </a:r>
                <a:endParaRPr kumimoji="1" lang="ja-JP" altLang="en-US" sz="1199" b="1" dirty="0"/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25F32E8-9076-50A0-A7FA-7A0AB90901D4}"/>
                  </a:ext>
                </a:extLst>
              </p:cNvPr>
              <p:cNvSpPr txBox="1"/>
              <p:nvPr/>
            </p:nvSpPr>
            <p:spPr>
              <a:xfrm>
                <a:off x="905448" y="1315610"/>
                <a:ext cx="3486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99" b="1" dirty="0">
                    <a:solidFill>
                      <a:srgbClr val="58A85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hlinkClick r:id="rId2" action="ppaction://hlinksldjump"/>
                  </a:rPr>
                  <a:t>はじめに</a:t>
                </a:r>
                <a:endParaRPr kumimoji="1" lang="ja-JP" altLang="en-US" sz="1199" b="1" dirty="0"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4" name="テキスト プレースホルダー 44">
              <a:extLst>
                <a:ext uri="{FF2B5EF4-FFF2-40B4-BE49-F238E27FC236}">
                  <a16:creationId xmlns:a16="http://schemas.microsoft.com/office/drawing/2014/main" id="{C9ED8D1F-AB43-7D9B-4E6A-600C6062B65F}"/>
                </a:ext>
              </a:extLst>
            </p:cNvPr>
            <p:cNvSpPr txBox="1">
              <a:spLocks/>
            </p:cNvSpPr>
            <p:nvPr/>
          </p:nvSpPr>
          <p:spPr>
            <a:xfrm>
              <a:off x="657000" y="1295608"/>
              <a:ext cx="5621454" cy="71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ja-JP" altLang="en-US" sz="1049" dirty="0">
                  <a:solidFill>
                    <a:schemeClr val="tx1"/>
                  </a:solidFill>
                </a:rPr>
                <a:t>ジンジャーの推奨環境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5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E46B32"/>
                  </a:solidFill>
                </a:rPr>
                <a:t>1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ログインをおこなう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6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E46B32"/>
                  </a:solidFill>
                </a:rPr>
                <a:t>2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パスワードを変更する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8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D54518E-7D88-771A-BABC-05B737C7B226}"/>
              </a:ext>
            </a:extLst>
          </p:cNvPr>
          <p:cNvGrpSpPr/>
          <p:nvPr/>
        </p:nvGrpSpPr>
        <p:grpSpPr>
          <a:xfrm>
            <a:off x="504723" y="2331700"/>
            <a:ext cx="5848555" cy="2956386"/>
            <a:chOff x="426150" y="961393"/>
            <a:chExt cx="5852304" cy="295828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70A62A5C-D937-CF55-F8D2-6E61EADB43A0}"/>
                </a:ext>
              </a:extLst>
            </p:cNvPr>
            <p:cNvGrpSpPr/>
            <p:nvPr/>
          </p:nvGrpSpPr>
          <p:grpSpPr>
            <a:xfrm>
              <a:off x="426150" y="961393"/>
              <a:ext cx="3710154" cy="276999"/>
              <a:chOff x="682206" y="1315610"/>
              <a:chExt cx="3710154" cy="276999"/>
            </a:xfrm>
          </p:grpSpPr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1B388AB6-2273-60C1-ABE3-8C6A6B29ACEA}"/>
                  </a:ext>
                </a:extLst>
              </p:cNvPr>
              <p:cNvSpPr/>
              <p:nvPr/>
            </p:nvSpPr>
            <p:spPr>
              <a:xfrm>
                <a:off x="682206" y="1366456"/>
                <a:ext cx="223242" cy="200047"/>
              </a:xfrm>
              <a:prstGeom prst="roundRect">
                <a:avLst/>
              </a:prstGeom>
              <a:solidFill>
                <a:srgbClr val="E46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199" b="1" dirty="0"/>
                  <a:t>2</a:t>
                </a:r>
                <a:endParaRPr kumimoji="1" lang="ja-JP" altLang="en-US" sz="1199" b="1" dirty="0"/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3570A9B-8CDA-E013-8374-EB77E065802F}"/>
                  </a:ext>
                </a:extLst>
              </p:cNvPr>
              <p:cNvSpPr txBox="1"/>
              <p:nvPr/>
            </p:nvSpPr>
            <p:spPr>
              <a:xfrm>
                <a:off x="905448" y="1315610"/>
                <a:ext cx="3486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99" b="1" dirty="0">
                    <a:solidFill>
                      <a:srgbClr val="58A85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hlinkClick r:id="rId3" action="ppaction://hlinksldjump"/>
                  </a:rPr>
                  <a:t>マイページ</a:t>
                </a:r>
                <a:endParaRPr kumimoji="1" lang="ja-JP" altLang="en-US" sz="1199" b="1" dirty="0"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0" name="テキスト プレースホルダー 44">
              <a:extLst>
                <a:ext uri="{FF2B5EF4-FFF2-40B4-BE49-F238E27FC236}">
                  <a16:creationId xmlns:a16="http://schemas.microsoft.com/office/drawing/2014/main" id="{00B601DE-5E2B-A6EA-A966-13D68AC53F79}"/>
                </a:ext>
              </a:extLst>
            </p:cNvPr>
            <p:cNvSpPr txBox="1">
              <a:spLocks/>
            </p:cNvSpPr>
            <p:nvPr/>
          </p:nvSpPr>
          <p:spPr>
            <a:xfrm>
              <a:off x="657000" y="1295608"/>
              <a:ext cx="5621454" cy="2624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E46B32"/>
                  </a:solidFill>
                </a:rPr>
                <a:t>1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自身のプロフィールを確認する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11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E46B32"/>
                  </a:solidFill>
                </a:rPr>
                <a:t>2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他従業員のプロフィールを確認する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13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E46B32"/>
                  </a:solidFill>
                </a:rPr>
                <a:t>3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変更申請を提出する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15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E46B32"/>
                  </a:solidFill>
                </a:rPr>
                <a:t>4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過去や進行中の変更申請を確認する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18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E46B32"/>
                  </a:solidFill>
                </a:rPr>
                <a:t>5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よく使用するメニューをカスタマイズする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21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en-US" altLang="ja-JP" sz="1049" b="1" dirty="0">
                  <a:solidFill>
                    <a:srgbClr val="E46B32"/>
                  </a:solidFill>
                </a:rPr>
                <a:t>6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申請承認のステータスを確認する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23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E46B32"/>
                  </a:solidFill>
                </a:rPr>
                <a:t>7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会社からのお知らせを確認する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24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E46B32"/>
                  </a:solidFill>
                </a:rPr>
                <a:t>8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申請フォームを使用する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25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E46B32"/>
                  </a:solidFill>
                </a:rPr>
                <a:t>9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社内マニュアルを確認する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26</a:t>
              </a: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endParaRPr kumimoji="1" lang="en-US" altLang="ja-JP" sz="1049" dirty="0">
                <a:solidFill>
                  <a:schemeClr val="tx1"/>
                </a:solidFill>
              </a:endParaRPr>
            </a:p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lang="en-US" altLang="ja-JP" sz="1049" b="1" dirty="0">
                  <a:solidFill>
                    <a:srgbClr val="E46B32"/>
                  </a:solidFill>
                </a:rPr>
                <a:t>10</a:t>
              </a:r>
              <a:r>
                <a:rPr kumimoji="1" lang="ja-JP" altLang="en-US" sz="1049" b="1" dirty="0">
                  <a:solidFill>
                    <a:srgbClr val="F2E425"/>
                  </a:solidFill>
                </a:rPr>
                <a:t>　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人事問い合わせ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AI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に質問をする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</a:t>
              </a:r>
              <a:r>
                <a:rPr kumimoji="1" lang="ja-JP" altLang="en-US" sz="1049" dirty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P.  27</a:t>
              </a:r>
            </a:p>
          </p:txBody>
        </p:sp>
      </p:grp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842ACD5-D2CA-E868-A7C8-D2F308BDC005}"/>
              </a:ext>
            </a:extLst>
          </p:cNvPr>
          <p:cNvCxnSpPr>
            <a:cxnSpLocks/>
          </p:cNvCxnSpPr>
          <p:nvPr/>
        </p:nvCxnSpPr>
        <p:spPr>
          <a:xfrm>
            <a:off x="370961" y="5405975"/>
            <a:ext cx="611607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E2FFF7C-718E-07CB-7529-D2B533079009}"/>
              </a:ext>
            </a:extLst>
          </p:cNvPr>
          <p:cNvGrpSpPr/>
          <p:nvPr/>
        </p:nvGrpSpPr>
        <p:grpSpPr>
          <a:xfrm>
            <a:off x="504572" y="5579137"/>
            <a:ext cx="5848555" cy="572400"/>
            <a:chOff x="426150" y="961394"/>
            <a:chExt cx="5852304" cy="572766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38D51F15-375C-7DE7-7098-70FF4F4E0DE6}"/>
                </a:ext>
              </a:extLst>
            </p:cNvPr>
            <p:cNvGrpSpPr/>
            <p:nvPr/>
          </p:nvGrpSpPr>
          <p:grpSpPr>
            <a:xfrm>
              <a:off x="426150" y="961394"/>
              <a:ext cx="3710154" cy="276999"/>
              <a:chOff x="682206" y="1315611"/>
              <a:chExt cx="3710154" cy="276999"/>
            </a:xfrm>
          </p:grpSpPr>
          <p:sp>
            <p:nvSpPr>
              <p:cNvPr id="19" name="四角形: 角を丸くする 18">
                <a:extLst>
                  <a:ext uri="{FF2B5EF4-FFF2-40B4-BE49-F238E27FC236}">
                    <a16:creationId xmlns:a16="http://schemas.microsoft.com/office/drawing/2014/main" id="{65281E48-CA7D-F133-451E-111794FABEEC}"/>
                  </a:ext>
                </a:extLst>
              </p:cNvPr>
              <p:cNvSpPr/>
              <p:nvPr/>
            </p:nvSpPr>
            <p:spPr>
              <a:xfrm>
                <a:off x="682206" y="1366456"/>
                <a:ext cx="223242" cy="200047"/>
              </a:xfrm>
              <a:prstGeom prst="roundRect">
                <a:avLst/>
              </a:prstGeom>
              <a:solidFill>
                <a:srgbClr val="E46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199" b="1" dirty="0"/>
                  <a:t>3</a:t>
                </a:r>
                <a:endParaRPr kumimoji="1" lang="ja-JP" altLang="en-US" sz="1199" b="1" dirty="0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8C629D49-6BDE-64B4-4CFE-B8E7808D4108}"/>
                  </a:ext>
                </a:extLst>
              </p:cNvPr>
              <p:cNvSpPr txBox="1"/>
              <p:nvPr/>
            </p:nvSpPr>
            <p:spPr>
              <a:xfrm>
                <a:off x="905448" y="1315611"/>
                <a:ext cx="34869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99" b="1" dirty="0">
                    <a:solidFill>
                      <a:srgbClr val="58A854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hlinkClick r:id="rId4" action="ppaction://hlinksldjump"/>
                  </a:rPr>
                  <a:t>おわりに</a:t>
                </a:r>
                <a:endParaRPr kumimoji="1" lang="ja-JP" altLang="en-US" sz="1199" b="1" dirty="0"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8" name="テキスト プレースホルダー 44">
              <a:extLst>
                <a:ext uri="{FF2B5EF4-FFF2-40B4-BE49-F238E27FC236}">
                  <a16:creationId xmlns:a16="http://schemas.microsoft.com/office/drawing/2014/main" id="{9269F312-A25F-3AD0-0F96-47090B83FCE6}"/>
                </a:ext>
              </a:extLst>
            </p:cNvPr>
            <p:cNvSpPr txBox="1">
              <a:spLocks/>
            </p:cNvSpPr>
            <p:nvPr/>
          </p:nvSpPr>
          <p:spPr>
            <a:xfrm>
              <a:off x="657000" y="1295608"/>
              <a:ext cx="5621454" cy="238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marL="0">
                <a:spcAft>
                  <a:spcPts val="600"/>
                </a:spcAft>
                <a:tabLst>
                  <a:tab pos="4743777" algn="l"/>
                </a:tabLst>
              </a:pPr>
              <a:r>
                <a:rPr kumimoji="1" lang="ja-JP" altLang="en-US" sz="1049" dirty="0">
                  <a:solidFill>
                    <a:schemeClr val="tx1"/>
                  </a:solidFill>
                </a:rPr>
                <a:t>おわりに　</a:t>
              </a:r>
              <a:r>
                <a:rPr kumimoji="1" lang="en-US" altLang="ja-JP" sz="1049" dirty="0">
                  <a:solidFill>
                    <a:schemeClr val="tx1"/>
                  </a:solidFill>
                </a:rPr>
                <a:t>	…… P.  29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811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E80F016-0124-BE9C-C6E9-DDF604C4D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おわりに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55DD0E4-B7F1-1118-66AC-8810330F3B75}"/>
              </a:ext>
            </a:extLst>
          </p:cNvPr>
          <p:cNvGrpSpPr/>
          <p:nvPr/>
        </p:nvGrpSpPr>
        <p:grpSpPr>
          <a:xfrm>
            <a:off x="361966" y="1079308"/>
            <a:ext cx="6116079" cy="215306"/>
            <a:chOff x="266891" y="1251896"/>
            <a:chExt cx="6462520" cy="215444"/>
          </a:xfrm>
        </p:grpSpPr>
        <p:sp>
          <p:nvSpPr>
            <p:cNvPr id="5" name="字幕 4">
              <a:extLst>
                <a:ext uri="{FF2B5EF4-FFF2-40B4-BE49-F238E27FC236}">
                  <a16:creationId xmlns:a16="http://schemas.microsoft.com/office/drawing/2014/main" id="{80C24925-6B03-A473-E38C-46BA9B9D38F3}"/>
                </a:ext>
              </a:extLst>
            </p:cNvPr>
            <p:cNvSpPr txBox="1">
              <a:spLocks/>
            </p:cNvSpPr>
            <p:nvPr/>
          </p:nvSpPr>
          <p:spPr>
            <a:xfrm>
              <a:off x="426909" y="1251896"/>
              <a:ext cx="6302502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200" b="0" i="0" u="none" strike="noStrike" cap="none" baseline="0">
                  <a:solidFill>
                    <a:schemeClr val="dk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Calibri"/>
                  <a:sym typeface="Calibri"/>
                </a:defRPr>
              </a:lvl1pPr>
              <a:lvl2pPr marL="914400" marR="0" lvl="1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L="1371600" marR="0" lvl="2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L="1828800" marR="0" lvl="3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L="2286000" marR="0" lvl="4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L="2743200" marR="0" lvl="5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L="3200400" marR="0" lvl="6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L="3657600" marR="0" lvl="7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L="4114800" marR="0" lvl="8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 indent="-456926"/>
              <a:r>
                <a:rPr lang="ja-JP" altLang="en-US" sz="1399" b="1" dirty="0">
                  <a:solidFill>
                    <a:schemeClr val="tx1"/>
                  </a:solidFill>
                </a:rPr>
                <a:t>ヘルプページのご案内</a:t>
              </a:r>
              <a:endParaRPr lang="en-US" altLang="ja-JP" sz="1399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Google Shape;113;p23">
              <a:extLst>
                <a:ext uri="{FF2B5EF4-FFF2-40B4-BE49-F238E27FC236}">
                  <a16:creationId xmlns:a16="http://schemas.microsoft.com/office/drawing/2014/main" id="{EC18B0DD-F9C0-F032-4C83-36A9A2813443}"/>
                </a:ext>
              </a:extLst>
            </p:cNvPr>
            <p:cNvSpPr/>
            <p:nvPr/>
          </p:nvSpPr>
          <p:spPr>
            <a:xfrm rot="16200000">
              <a:off x="206961" y="1348990"/>
              <a:ext cx="165580" cy="45719"/>
            </a:xfrm>
            <a:custGeom>
              <a:avLst/>
              <a:gdLst/>
              <a:ahLst/>
              <a:cxnLst/>
              <a:rect l="l" t="t" r="r" b="b"/>
              <a:pathLst>
                <a:path w="6858000" h="786765" extrusionOk="0">
                  <a:moveTo>
                    <a:pt x="6858000" y="0"/>
                  </a:moveTo>
                  <a:lnTo>
                    <a:pt x="0" y="0"/>
                  </a:lnTo>
                  <a:lnTo>
                    <a:pt x="0" y="786383"/>
                  </a:lnTo>
                  <a:lnTo>
                    <a:pt x="6858000" y="786383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E46B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SzPts val="1800"/>
              </a:pPr>
              <a:endParaRPr sz="1799" dirty="0">
                <a:solidFill>
                  <a:srgbClr val="F2E42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6DFB2D-651D-EF01-2212-09C548B848BA}"/>
              </a:ext>
            </a:extLst>
          </p:cNvPr>
          <p:cNvSpPr txBox="1"/>
          <p:nvPr/>
        </p:nvSpPr>
        <p:spPr>
          <a:xfrm>
            <a:off x="370961" y="1383458"/>
            <a:ext cx="6116079" cy="768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2">
              <a:buSzPts val="1700"/>
            </a:pPr>
            <a:r>
              <a:rPr lang="ja-JP" altLang="en-US" sz="1099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操作の手順などご不明な部分がございましたら、本資料にも記載がございます</a:t>
            </a:r>
            <a:r>
              <a:rPr lang="ja-JP" altLang="en-US" sz="1099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ヘルプページ</a:t>
            </a:r>
            <a:r>
              <a:rPr lang="ja-JP" altLang="en-US" sz="1099" dirty="0">
                <a:solidFill>
                  <a:schemeClr val="dk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をご確認ください。</a:t>
            </a:r>
            <a:endParaRPr lang="en-US" altLang="ja-JP" sz="1099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12692">
              <a:buSzPts val="1700"/>
            </a:pPr>
            <a:endParaRPr lang="en-US" altLang="ja-JP" sz="1099" dirty="0">
              <a:solidFill>
                <a:schemeClr val="dk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600"/>
              </a:spcAft>
            </a:pP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 ヘルプページの確認は</a:t>
            </a:r>
            <a:r>
              <a:rPr kumimoji="1" lang="ja-JP" altLang="en-US" sz="1099" b="1" dirty="0">
                <a:solidFill>
                  <a:srgbClr val="576BC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2"/>
              </a:rPr>
              <a:t>こちら</a:t>
            </a:r>
            <a:endParaRPr kumimoji="1" lang="en-US" altLang="ja-JP" sz="1099" b="1" dirty="0">
              <a:solidFill>
                <a:srgbClr val="576BC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6FB5437-DEC1-F296-3C0A-28FD5AB20C6D}"/>
              </a:ext>
            </a:extLst>
          </p:cNvPr>
          <p:cNvGrpSpPr/>
          <p:nvPr/>
        </p:nvGrpSpPr>
        <p:grpSpPr>
          <a:xfrm>
            <a:off x="361966" y="2665791"/>
            <a:ext cx="6125074" cy="1073098"/>
            <a:chOff x="361966" y="2665791"/>
            <a:chExt cx="6125074" cy="1073098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F68F7407-D2C0-B342-8DF8-C46647EC1363}"/>
                </a:ext>
              </a:extLst>
            </p:cNvPr>
            <p:cNvGrpSpPr/>
            <p:nvPr/>
          </p:nvGrpSpPr>
          <p:grpSpPr>
            <a:xfrm>
              <a:off x="361966" y="2665791"/>
              <a:ext cx="6116079" cy="215306"/>
              <a:chOff x="266891" y="1251896"/>
              <a:chExt cx="6462520" cy="215444"/>
            </a:xfrm>
          </p:grpSpPr>
          <p:sp>
            <p:nvSpPr>
              <p:cNvPr id="9" name="字幕 4">
                <a:extLst>
                  <a:ext uri="{FF2B5EF4-FFF2-40B4-BE49-F238E27FC236}">
                    <a16:creationId xmlns:a16="http://schemas.microsoft.com/office/drawing/2014/main" id="{BCFB4403-44B7-2140-A6A9-AF1ECDE28C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909" y="1251896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お問い合わせ先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Google Shape;113;p23">
                <a:extLst>
                  <a:ext uri="{FF2B5EF4-FFF2-40B4-BE49-F238E27FC236}">
                    <a16:creationId xmlns:a16="http://schemas.microsoft.com/office/drawing/2014/main" id="{CE24D039-7702-15FA-F33D-92BCDAE33EB8}"/>
                  </a:ext>
                </a:extLst>
              </p:cNvPr>
              <p:cNvSpPr/>
              <p:nvPr/>
            </p:nvSpPr>
            <p:spPr>
              <a:xfrm rot="16200000">
                <a:off x="206961" y="134899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E46B3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E4001C9-3273-BC6E-0D85-A92BEF2441D2}"/>
                </a:ext>
              </a:extLst>
            </p:cNvPr>
            <p:cNvSpPr txBox="1"/>
            <p:nvPr/>
          </p:nvSpPr>
          <p:spPr>
            <a:xfrm>
              <a:off x="370961" y="2969941"/>
              <a:ext cx="6116079" cy="768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ご不明点がある場合には、下記担当へご連絡ください。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◆担当部署：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◆お問い合わせ先：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D482429-2BAB-C3D1-BE08-57A058D291B1}"/>
                </a:ext>
              </a:extLst>
            </p:cNvPr>
            <p:cNvSpPr/>
            <p:nvPr/>
          </p:nvSpPr>
          <p:spPr>
            <a:xfrm>
              <a:off x="1683026" y="3364469"/>
              <a:ext cx="4795020" cy="33418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貴社の担当部署へのご連絡先を記載してください。</a:t>
              </a:r>
            </a:p>
          </p:txBody>
        </p:sp>
      </p:grpSp>
      <p:sp>
        <p:nvSpPr>
          <p:cNvPr id="18" name="スライド番号プレースホルダー 1">
            <a:extLst>
              <a:ext uri="{FF2B5EF4-FFF2-40B4-BE49-F238E27FC236}">
                <a16:creationId xmlns:a16="http://schemas.microsoft.com/office/drawing/2014/main" id="{64D9EAB8-6841-EF3E-B90C-872C43B0B5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30</a:t>
            </a:fld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2D1A531-62D9-EFF7-765E-17EEA485D9CC}"/>
              </a:ext>
            </a:extLst>
          </p:cNvPr>
          <p:cNvGrpSpPr/>
          <p:nvPr/>
        </p:nvGrpSpPr>
        <p:grpSpPr>
          <a:xfrm>
            <a:off x="397237" y="4281368"/>
            <a:ext cx="6125074" cy="1061935"/>
            <a:chOff x="361966" y="2665791"/>
            <a:chExt cx="6125074" cy="1061935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7CA4458D-EEEA-2E97-1386-BAE102B4E520}"/>
                </a:ext>
              </a:extLst>
            </p:cNvPr>
            <p:cNvGrpSpPr/>
            <p:nvPr/>
          </p:nvGrpSpPr>
          <p:grpSpPr>
            <a:xfrm>
              <a:off x="361966" y="2665791"/>
              <a:ext cx="6116079" cy="215306"/>
              <a:chOff x="266891" y="1251896"/>
              <a:chExt cx="6462520" cy="215444"/>
            </a:xfrm>
          </p:grpSpPr>
          <p:sp>
            <p:nvSpPr>
              <p:cNvPr id="17" name="字幕 4">
                <a:extLst>
                  <a:ext uri="{FF2B5EF4-FFF2-40B4-BE49-F238E27FC236}">
                    <a16:creationId xmlns:a16="http://schemas.microsoft.com/office/drawing/2014/main" id="{814FE848-4681-F9A7-7492-255F7DB143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909" y="1251896"/>
                <a:ext cx="63025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200" b="0" i="0" u="none" strike="noStrike" cap="none" baseline="0">
                    <a:solidFill>
                      <a:schemeClr val="dk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  <a:cs typeface="Calibri"/>
                    <a:sym typeface="Calibri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indent="-456926"/>
                <a:r>
                  <a:rPr lang="ja-JP" altLang="en-US" sz="1399" b="1" dirty="0">
                    <a:solidFill>
                      <a:schemeClr val="tx1"/>
                    </a:solidFill>
                  </a:rPr>
                  <a:t>その他マニュアル</a:t>
                </a:r>
                <a:endParaRPr lang="en-US" altLang="ja-JP" sz="1399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Google Shape;113;p23">
                <a:extLst>
                  <a:ext uri="{FF2B5EF4-FFF2-40B4-BE49-F238E27FC236}">
                    <a16:creationId xmlns:a16="http://schemas.microsoft.com/office/drawing/2014/main" id="{7F989FE2-A800-FD54-5E4B-3F01C0712C01}"/>
                  </a:ext>
                </a:extLst>
              </p:cNvPr>
              <p:cNvSpPr/>
              <p:nvPr/>
            </p:nvSpPr>
            <p:spPr>
              <a:xfrm rot="16200000">
                <a:off x="206961" y="1348990"/>
                <a:ext cx="16558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6858000" h="786765" extrusionOk="0">
                    <a:moveTo>
                      <a:pt x="6858000" y="0"/>
                    </a:moveTo>
                    <a:lnTo>
                      <a:pt x="0" y="0"/>
                    </a:lnTo>
                    <a:lnTo>
                      <a:pt x="0" y="786383"/>
                    </a:lnTo>
                    <a:lnTo>
                      <a:pt x="6858000" y="786383"/>
                    </a:lnTo>
                    <a:lnTo>
                      <a:pt x="6858000" y="0"/>
                    </a:lnTo>
                    <a:close/>
                  </a:path>
                </a:pathLst>
              </a:custGeom>
              <a:solidFill>
                <a:srgbClr val="E46B32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SzPts val="1800"/>
                </a:pPr>
                <a:endParaRPr sz="1799" dirty="0">
                  <a:solidFill>
                    <a:srgbClr val="F2E42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50B111D-226D-20AA-3B31-37A7B0777A53}"/>
                </a:ext>
              </a:extLst>
            </p:cNvPr>
            <p:cNvSpPr txBox="1"/>
            <p:nvPr/>
          </p:nvSpPr>
          <p:spPr>
            <a:xfrm>
              <a:off x="370961" y="2969941"/>
              <a:ext cx="6116079" cy="2614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692">
                <a:buSzPts val="1700"/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◆マニュアルの確認はこちら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F2CBE81-3125-9DA7-31B0-DAE374571CFE}"/>
                </a:ext>
              </a:extLst>
            </p:cNvPr>
            <p:cNvSpPr/>
            <p:nvPr/>
          </p:nvSpPr>
          <p:spPr>
            <a:xfrm>
              <a:off x="1647755" y="3320268"/>
              <a:ext cx="4839285" cy="40745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99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貴社にて作成されているマニュアルを記載してください。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0077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B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5C94775-F5E5-2468-6976-CB80C2044F4D}"/>
              </a:ext>
            </a:extLst>
          </p:cNvPr>
          <p:cNvSpPr/>
          <p:nvPr/>
        </p:nvSpPr>
        <p:spPr>
          <a:xfrm>
            <a:off x="408337" y="957329"/>
            <a:ext cx="6041327" cy="8456861"/>
          </a:xfrm>
          <a:prstGeom prst="roundRect">
            <a:avLst>
              <a:gd name="adj" fmla="val 79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F9095CA-206E-BFB6-C368-C3A817D5EFE3}"/>
              </a:ext>
            </a:extLst>
          </p:cNvPr>
          <p:cNvSpPr/>
          <p:nvPr/>
        </p:nvSpPr>
        <p:spPr>
          <a:xfrm>
            <a:off x="2709460" y="237790"/>
            <a:ext cx="1439078" cy="1439078"/>
          </a:xfrm>
          <a:prstGeom prst="ellipse">
            <a:avLst/>
          </a:prstGeom>
          <a:solidFill>
            <a:srgbClr val="E46B32"/>
          </a:solidFill>
          <a:ln w="114300">
            <a:solidFill>
              <a:srgbClr val="E46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en-US" altLang="ja-JP" sz="6596" b="1" dirty="0">
                <a:ln w="25400">
                  <a:solidFill>
                    <a:schemeClr val="bg1"/>
                  </a:solidFill>
                </a:ln>
              </a:rPr>
              <a:t>1</a:t>
            </a:r>
            <a:endParaRPr kumimoji="1" lang="ja-JP" altLang="en-US" sz="6596" b="1" dirty="0">
              <a:ln w="25400">
                <a:solidFill>
                  <a:schemeClr val="bg1"/>
                </a:solidFill>
              </a:ln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7A3F52-0D91-9530-7B04-C2C4684E509C}"/>
              </a:ext>
            </a:extLst>
          </p:cNvPr>
          <p:cNvSpPr txBox="1"/>
          <p:nvPr/>
        </p:nvSpPr>
        <p:spPr>
          <a:xfrm>
            <a:off x="640788" y="4354095"/>
            <a:ext cx="3959491" cy="522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2798" b="1" dirty="0">
                <a:ln w="127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10F1B84-C162-49B7-DE4A-0E1AB54CF5B9}"/>
              </a:ext>
            </a:extLst>
          </p:cNvPr>
          <p:cNvSpPr txBox="1"/>
          <p:nvPr/>
        </p:nvSpPr>
        <p:spPr>
          <a:xfrm>
            <a:off x="640788" y="5194374"/>
            <a:ext cx="5576425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本章では、推奨する動作環境や基本操作について説明します。</a:t>
            </a:r>
            <a:endParaRPr lang="en-US" altLang="ja-JP" sz="13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buClr>
                <a:srgbClr val="3F3F3F"/>
              </a:buClr>
              <a:buSzPts val="1800"/>
            </a:pPr>
            <a:r>
              <a:rPr lang="ja-JP" altLang="en-US" sz="13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ご利用の際には、必ずお読みください。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3439740-0BF1-F41E-1C88-3EB6E57CC2CD}"/>
              </a:ext>
            </a:extLst>
          </p:cNvPr>
          <p:cNvSpPr/>
          <p:nvPr/>
        </p:nvSpPr>
        <p:spPr>
          <a:xfrm>
            <a:off x="730730" y="5023203"/>
            <a:ext cx="5396541" cy="45690"/>
          </a:xfrm>
          <a:prstGeom prst="roundRect">
            <a:avLst>
              <a:gd name="adj" fmla="val 50000"/>
            </a:avLst>
          </a:prstGeom>
          <a:solidFill>
            <a:srgbClr val="E46B32"/>
          </a:solidFill>
          <a:ln>
            <a:solidFill>
              <a:srgbClr val="E46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 dirty="0"/>
          </a:p>
        </p:txBody>
      </p:sp>
    </p:spTree>
    <p:extLst>
      <p:ext uri="{BB962C8B-B14F-4D97-AF65-F5344CB8AC3E}">
        <p14:creationId xmlns:p14="http://schemas.microsoft.com/office/powerpoint/2010/main" val="347489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2CB6D79-4D8E-760C-CBCC-7214BBE0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ジンジャーの推奨環境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D83D678-82E8-AF46-75D7-088BB0BDF520}"/>
              </a:ext>
            </a:extLst>
          </p:cNvPr>
          <p:cNvGrpSpPr/>
          <p:nvPr/>
        </p:nvGrpSpPr>
        <p:grpSpPr>
          <a:xfrm>
            <a:off x="369000" y="960960"/>
            <a:ext cx="6120000" cy="1169389"/>
            <a:chOff x="189000" y="4326247"/>
            <a:chExt cx="6480000" cy="1528244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8FBAC8D-0C5A-481C-8C1F-BFFC52549144}"/>
                </a:ext>
              </a:extLst>
            </p:cNvPr>
            <p:cNvSpPr/>
            <p:nvPr/>
          </p:nvSpPr>
          <p:spPr>
            <a:xfrm>
              <a:off x="189000" y="4432301"/>
              <a:ext cx="6480000" cy="1422190"/>
            </a:xfrm>
            <a:prstGeom prst="roundRect">
              <a:avLst>
                <a:gd name="adj" fmla="val 6019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18000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推奨環境外でも利用できる場合がありますが、全機能の正常動作は保証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できません</a:t>
              </a: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。</a:t>
              </a:r>
            </a:p>
            <a:p>
              <a:pPr marL="18000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en-US" altLang="ja-JP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OS</a:t>
              </a: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のアップデートが終了した端末は、推奨環境の対象外ですのでご了承ください。</a:t>
              </a:r>
            </a:p>
            <a:p>
              <a:pPr marL="18000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利用環境を満たしていても、端末・利用環境の組み合わせによっては、</a:t>
              </a:r>
              <a:endParaRPr lang="en-US" altLang="ja-JP" sz="1100" i="0" u="none" strike="noStrike" cap="none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endParaRPr>
            </a:p>
            <a:p>
              <a:pPr marL="18000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1100"/>
                <a:buFont typeface="Arial"/>
                <a:buNone/>
              </a:pPr>
              <a:r>
                <a:rPr lang="ja-JP" altLang="en-US" sz="1100" i="0" u="none" strike="noStrike" cap="non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正常に動作しない可能性が</a:t>
              </a:r>
              <a:r>
                <a:rPr lang="ja-JP" altLang="en-US" sz="11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sym typeface="Arial"/>
                </a:rPr>
                <a:t>あります</a:t>
              </a:r>
              <a:r>
                <a:rPr lang="ja-JP" altLang="en-US" sz="1100" b="0" i="0" dirty="0">
                  <a:solidFill>
                    <a:srgbClr val="FF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。</a:t>
              </a:r>
              <a:endParaRPr kumimoji="1" lang="ja-JP" altLang="en-US" sz="1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587EA7EB-60E4-4E5D-0F69-EA8804015BAC}"/>
                </a:ext>
              </a:extLst>
            </p:cNvPr>
            <p:cNvGrpSpPr/>
            <p:nvPr/>
          </p:nvGrpSpPr>
          <p:grpSpPr>
            <a:xfrm>
              <a:off x="404308" y="4326247"/>
              <a:ext cx="699405" cy="203106"/>
              <a:chOff x="347158" y="4326247"/>
              <a:chExt cx="699405" cy="203106"/>
            </a:xfrm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DAC6ECA-F2BD-F52D-435F-C38CA70F0F6C}"/>
                  </a:ext>
                </a:extLst>
              </p:cNvPr>
              <p:cNvSpPr/>
              <p:nvPr/>
            </p:nvSpPr>
            <p:spPr>
              <a:xfrm>
                <a:off x="347158" y="4326247"/>
                <a:ext cx="699405" cy="2031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1200" b="1" dirty="0">
                    <a:solidFill>
                      <a:srgbClr val="FF0000"/>
                    </a:solidFill>
                  </a:rPr>
                  <a:t>　</a:t>
                </a:r>
                <a:r>
                  <a:rPr kumimoji="1" lang="ja-JP" altLang="en-US" sz="1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注意</a:t>
                </a:r>
              </a:p>
            </p:txBody>
          </p:sp>
          <p:pic>
            <p:nvPicPr>
              <p:cNvPr id="10" name="グラフィックス 9" descr="警告 単色塗りつぶし">
                <a:extLst>
                  <a:ext uri="{FF2B5EF4-FFF2-40B4-BE49-F238E27FC236}">
                    <a16:creationId xmlns:a16="http://schemas.microsoft.com/office/drawing/2014/main" id="{E4117F16-3AAC-673D-2507-D84A4E4302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411907" y="4355559"/>
                <a:ext cx="147132" cy="147132"/>
              </a:xfrm>
              <a:prstGeom prst="rect">
                <a:avLst/>
              </a:prstGeom>
            </p:spPr>
          </p:pic>
        </p:grpSp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F11D585-6577-D342-6A43-A83B6BC6EAE7}"/>
              </a:ext>
            </a:extLst>
          </p:cNvPr>
          <p:cNvCxnSpPr>
            <a:cxnSpLocks/>
          </p:cNvCxnSpPr>
          <p:nvPr/>
        </p:nvCxnSpPr>
        <p:spPr>
          <a:xfrm>
            <a:off x="369000" y="4343770"/>
            <a:ext cx="6120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35263E8-69DB-C5FA-6CE8-0FAF7CF39560}"/>
              </a:ext>
            </a:extLst>
          </p:cNvPr>
          <p:cNvGrpSpPr/>
          <p:nvPr/>
        </p:nvGrpSpPr>
        <p:grpSpPr>
          <a:xfrm>
            <a:off x="279000" y="2408122"/>
            <a:ext cx="6300000" cy="360000"/>
            <a:chOff x="407502" y="1728889"/>
            <a:chExt cx="6042992" cy="356680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C2F3994-DDA0-00BD-8AD9-B21183EA4D55}"/>
                </a:ext>
              </a:extLst>
            </p:cNvPr>
            <p:cNvSpPr/>
            <p:nvPr/>
          </p:nvSpPr>
          <p:spPr>
            <a:xfrm>
              <a:off x="407502" y="1728889"/>
              <a:ext cx="6042992" cy="3566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lang="ja-JP" altLang="en-US" sz="14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パソコン</a:t>
              </a:r>
              <a:r>
                <a:rPr kumimoji="1" lang="ja-JP" altLang="en-US" sz="14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環境</a:t>
              </a:r>
            </a:p>
          </p:txBody>
        </p:sp>
        <p:sp>
          <p:nvSpPr>
            <p:cNvPr id="17" name="Google Shape;113;p23">
              <a:extLst>
                <a:ext uri="{FF2B5EF4-FFF2-40B4-BE49-F238E27FC236}">
                  <a16:creationId xmlns:a16="http://schemas.microsoft.com/office/drawing/2014/main" id="{CF2C9F70-BBEF-44D7-568C-7E6D13314CCA}"/>
                </a:ext>
              </a:extLst>
            </p:cNvPr>
            <p:cNvSpPr/>
            <p:nvPr/>
          </p:nvSpPr>
          <p:spPr>
            <a:xfrm rot="16200000">
              <a:off x="446244" y="1894466"/>
              <a:ext cx="165580" cy="45719"/>
            </a:xfrm>
            <a:custGeom>
              <a:avLst/>
              <a:gdLst/>
              <a:ahLst/>
              <a:cxnLst/>
              <a:rect l="l" t="t" r="r" b="b"/>
              <a:pathLst>
                <a:path w="6858000" h="786765" extrusionOk="0">
                  <a:moveTo>
                    <a:pt x="6858000" y="0"/>
                  </a:moveTo>
                  <a:lnTo>
                    <a:pt x="0" y="0"/>
                  </a:lnTo>
                  <a:lnTo>
                    <a:pt x="0" y="786383"/>
                  </a:lnTo>
                  <a:lnTo>
                    <a:pt x="6858000" y="786383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E46B32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2E425"/>
                </a:solidFill>
                <a:latin typeface="Calibri"/>
                <a:ea typeface="HG丸ｺﾞｼｯｸM-PRO" panose="020F0600000000000000" pitchFamily="50" charset="-128"/>
                <a:cs typeface="Calibri"/>
                <a:sym typeface="Calibri"/>
              </a:endParaRPr>
            </a:p>
          </p:txBody>
        </p:sp>
      </p:grp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FA370B09-DDED-7D88-F7E7-25B5FDD909E1}"/>
              </a:ext>
            </a:extLst>
          </p:cNvPr>
          <p:cNvSpPr/>
          <p:nvPr/>
        </p:nvSpPr>
        <p:spPr>
          <a:xfrm>
            <a:off x="320808" y="2994163"/>
            <a:ext cx="2988000" cy="1044000"/>
          </a:xfrm>
          <a:prstGeom prst="roundRect">
            <a:avLst>
              <a:gd name="adj" fmla="val 694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200"/>
              </a:spcBef>
            </a:pPr>
            <a:r>
              <a:rPr kumimoji="1" lang="en-US" altLang="ja-JP" sz="11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Windows</a:t>
            </a:r>
          </a:p>
          <a:p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：最新版</a:t>
            </a:r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en-US" altLang="ja-JP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Microsoft</a:t>
            </a:r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のサポート期間内）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ブラウザ：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 Chrome 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最新版</a:t>
            </a:r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0C9BF27-38F6-406A-A696-2493667B63E8}"/>
              </a:ext>
            </a:extLst>
          </p:cNvPr>
          <p:cNvSpPr/>
          <p:nvPr/>
        </p:nvSpPr>
        <p:spPr>
          <a:xfrm>
            <a:off x="3549192" y="2994163"/>
            <a:ext cx="2988000" cy="1044000"/>
          </a:xfrm>
          <a:prstGeom prst="roundRect">
            <a:avLst>
              <a:gd name="adj" fmla="val 694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200"/>
              </a:spcBef>
            </a:pPr>
            <a:r>
              <a:rPr kumimoji="1" lang="en-US" altLang="ja-JP" sz="1100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Mac</a:t>
            </a:r>
          </a:p>
          <a:p>
            <a:endParaRPr kumimoji="1" lang="en-US" altLang="ja-JP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OS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：最新版</a:t>
            </a:r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en-US" altLang="ja-JP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Apple</a:t>
            </a:r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のサポート期間内）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最新の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Service Pack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が適用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Web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ブラウザ：</a:t>
            </a:r>
            <a:r>
              <a:rPr kumimoji="1" lang="en-US" altLang="ja-JP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Google Chrome </a:t>
            </a:r>
            <a:r>
              <a:rPr kumimoji="1" lang="ja-JP" altLang="en-US" sz="11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最新版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460EE29-BF53-E8F0-D281-7B4118727ADA}"/>
              </a:ext>
            </a:extLst>
          </p:cNvPr>
          <p:cNvSpPr/>
          <p:nvPr/>
        </p:nvSpPr>
        <p:spPr>
          <a:xfrm>
            <a:off x="394061" y="4560325"/>
            <a:ext cx="1910227" cy="84427"/>
          </a:xfrm>
          <a:prstGeom prst="rect">
            <a:avLst/>
          </a:prstGeom>
          <a:solidFill>
            <a:srgbClr val="E46B3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E46B32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E1DAB1B-0DC7-CA62-39A0-6496854B1DFD}"/>
              </a:ext>
            </a:extLst>
          </p:cNvPr>
          <p:cNvSpPr txBox="1"/>
          <p:nvPr/>
        </p:nvSpPr>
        <p:spPr>
          <a:xfrm>
            <a:off x="334604" y="4368388"/>
            <a:ext cx="61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ディスプレイ表示について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5B45AC2-C827-46A8-77BD-A43049A3BB4A}"/>
              </a:ext>
            </a:extLst>
          </p:cNvPr>
          <p:cNvSpPr txBox="1"/>
          <p:nvPr/>
        </p:nvSpPr>
        <p:spPr>
          <a:xfrm>
            <a:off x="369000" y="4667328"/>
            <a:ext cx="61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パソコン本体の項目サイズを拡大したり、ブラウザ上でズームサイズを変更したりすると、</a:t>
            </a:r>
            <a:endParaRPr lang="en-US" altLang="ja-JP" sz="1100" i="0" u="none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ジンジャーの画面が正常に表示されない可能性があります。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（例：文字化けしてしまう、打刻ボタンが表示されない など）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endParaRPr lang="ja-JP" altLang="en-US" sz="1100" i="0" u="none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ディスプレイの表示が常に「項目サイズ</a:t>
            </a:r>
            <a:r>
              <a:rPr lang="en-US" altLang="ja-JP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100%</a:t>
            </a: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解像度</a:t>
            </a:r>
            <a:r>
              <a:rPr lang="en-US" altLang="ja-JP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1920×1080</a:t>
            </a: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　ズーム</a:t>
            </a:r>
            <a:r>
              <a:rPr lang="en-US" altLang="ja-JP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100%</a:t>
            </a: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」と</a:t>
            </a:r>
            <a:endParaRPr lang="en-US" altLang="ja-JP" sz="1100" i="0" u="none" strike="noStrike" cap="none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Arial"/>
              <a:buNone/>
            </a:pPr>
            <a:r>
              <a:rPr lang="ja-JP" altLang="en-US" sz="1100" i="0" u="none" strike="noStrike" cap="none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Arial"/>
              </a:rPr>
              <a:t>なっているかご確認ください。</a:t>
            </a:r>
          </a:p>
        </p:txBody>
      </p:sp>
      <p:sp>
        <p:nvSpPr>
          <p:cNvPr id="62" name="テキスト プレースホルダー 5">
            <a:extLst>
              <a:ext uri="{FF2B5EF4-FFF2-40B4-BE49-F238E27FC236}">
                <a16:creationId xmlns:a16="http://schemas.microsoft.com/office/drawing/2014/main" id="{3A2D430F-F13B-C053-DD01-E901774021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4"/>
              </a:rPr>
              <a:t>こちら</a:t>
            </a:r>
            <a:endParaRPr lang="ja-JP" altLang="en-US" dirty="0"/>
          </a:p>
        </p:txBody>
      </p:sp>
      <p:sp>
        <p:nvSpPr>
          <p:cNvPr id="63" name="スライド番号プレースホルダー 1">
            <a:extLst>
              <a:ext uri="{FF2B5EF4-FFF2-40B4-BE49-F238E27FC236}">
                <a16:creationId xmlns:a16="http://schemas.microsoft.com/office/drawing/2014/main" id="{1145E809-AABD-F805-8C17-5F92F013A1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280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 </a:t>
            </a:r>
            <a:r>
              <a:rPr kumimoji="1" lang="ja-JP" altLang="en-US" dirty="0"/>
              <a:t>ログインをおこなう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6</a:t>
            </a:fld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E2E195E-D027-1089-1B3F-6D0742137774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86162773-1FC2-846C-0317-FBCCC7A3166A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事前に届いているメールを確認し、パスワード設定用の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URL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5" name="グラフィックス 4" descr="再生 単色塗りつぶし">
              <a:extLst>
                <a:ext uri="{FF2B5EF4-FFF2-40B4-BE49-F238E27FC236}">
                  <a16:creationId xmlns:a16="http://schemas.microsoft.com/office/drawing/2014/main" id="{B10A4298-C445-1EFA-FE30-94E28BBA7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4962F2B-25B1-DA95-5242-2D2574924B24}"/>
              </a:ext>
            </a:extLst>
          </p:cNvPr>
          <p:cNvGrpSpPr/>
          <p:nvPr/>
        </p:nvGrpSpPr>
        <p:grpSpPr>
          <a:xfrm>
            <a:off x="370961" y="5181454"/>
            <a:ext cx="6116079" cy="4001936"/>
            <a:chOff x="369000" y="950400"/>
            <a:chExt cx="6120000" cy="4004501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695242A2-E940-AA12-9078-6B35AE30BBE0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2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ご自身で指定したパスワードを入力し</a:t>
              </a:r>
              <a:r>
                <a:rPr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、</a:t>
              </a:r>
              <a:endParaRPr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  </a:t>
              </a:r>
              <a:r>
                <a:rPr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［送信］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をクリックしてパスワードの設定を完了させます。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7" name="グラフィックス 16" descr="再生 単色塗りつぶし">
              <a:extLst>
                <a:ext uri="{FF2B5EF4-FFF2-40B4-BE49-F238E27FC236}">
                  <a16:creationId xmlns:a16="http://schemas.microsoft.com/office/drawing/2014/main" id="{875FD732-4CF3-1EBA-98CD-96904E556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pic>
        <p:nvPicPr>
          <p:cNvPr id="18" name="図 17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9357D6A9-8E99-18EF-061D-062FC3693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598" y="1801590"/>
            <a:ext cx="4098806" cy="284680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78C1BE51-4471-D576-1CB6-3D4B226EB16F}"/>
              </a:ext>
            </a:extLst>
          </p:cNvPr>
          <p:cNvSpPr/>
          <p:nvPr/>
        </p:nvSpPr>
        <p:spPr>
          <a:xfrm>
            <a:off x="1533054" y="4091629"/>
            <a:ext cx="2922174" cy="39139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4E7A059-F340-7FD9-EB0B-976E8A584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807" y="6095268"/>
            <a:ext cx="2518386" cy="254186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25C06FD1-2CDC-0271-A03C-66B50C93E3B2}"/>
              </a:ext>
            </a:extLst>
          </p:cNvPr>
          <p:cNvSpPr/>
          <p:nvPr/>
        </p:nvSpPr>
        <p:spPr>
          <a:xfrm>
            <a:off x="2767501" y="7999048"/>
            <a:ext cx="1322999" cy="257666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</p:spTree>
    <p:extLst>
      <p:ext uri="{BB962C8B-B14F-4D97-AF65-F5344CB8AC3E}">
        <p14:creationId xmlns:p14="http://schemas.microsoft.com/office/powerpoint/2010/main" val="197142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 </a:t>
            </a:r>
            <a:r>
              <a:rPr kumimoji="1" lang="ja-JP" altLang="en-US" dirty="0"/>
              <a:t>ログインをおこなう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7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A43C372-EAEE-2B82-F233-1BA681A23D7B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7EC6BAF3-DEFD-FDCD-251B-AC2F45C8D254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パスワード</a:t>
              </a:r>
              <a:r>
                <a:rPr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設定が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完了</a:t>
              </a:r>
              <a:r>
                <a:rPr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すると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、登録しているメールアドレス宛に通知が届きます。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5" name="グラフィックス 4" descr="再生 単色塗りつぶし">
              <a:extLst>
                <a:ext uri="{FF2B5EF4-FFF2-40B4-BE49-F238E27FC236}">
                  <a16:creationId xmlns:a16="http://schemas.microsoft.com/office/drawing/2014/main" id="{41D45A2B-E6C9-A1B2-D75D-E4AF2A60E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5C34D2-9C17-B956-152D-23EABCEAF638}"/>
              </a:ext>
            </a:extLst>
          </p:cNvPr>
          <p:cNvSpPr/>
          <p:nvPr/>
        </p:nvSpPr>
        <p:spPr>
          <a:xfrm>
            <a:off x="370961" y="5181453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［ログイン］をクリックし、</a:t>
            </a:r>
            <a:r>
              <a:rPr kumimoji="1" lang="en-US" altLang="ja-JP" sz="1099" b="1" dirty="0"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のメールに記載のある企業</a:t>
            </a:r>
            <a:r>
              <a: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と社員番号を入力します。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6D36D4B7-A92A-118B-97DC-EB7BE1EFC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666" y="1990009"/>
            <a:ext cx="3998669" cy="174457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20FD278-5B0F-967A-D7C5-5DCFB2886EA3}"/>
              </a:ext>
            </a:extLst>
          </p:cNvPr>
          <p:cNvGrpSpPr/>
          <p:nvPr/>
        </p:nvGrpSpPr>
        <p:grpSpPr>
          <a:xfrm>
            <a:off x="673436" y="6171419"/>
            <a:ext cx="5511129" cy="2518386"/>
            <a:chOff x="513508" y="4803991"/>
            <a:chExt cx="5514662" cy="2520000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788DCEA-E14D-ABA6-5FA6-EFF605D023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4033" b="5799"/>
            <a:stretch/>
          </p:blipFill>
          <p:spPr>
            <a:xfrm>
              <a:off x="3482591" y="4803991"/>
              <a:ext cx="2545579" cy="25200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9846EBAB-B6D1-09E9-3296-A55BF64F3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408"/>
            <a:stretch/>
          </p:blipFill>
          <p:spPr>
            <a:xfrm>
              <a:off x="513508" y="4803991"/>
              <a:ext cx="2523534" cy="25200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AD77E845-4F20-52C7-24E6-41F857A278D7}"/>
              </a:ext>
            </a:extLst>
          </p:cNvPr>
          <p:cNvCxnSpPr/>
          <p:nvPr/>
        </p:nvCxnSpPr>
        <p:spPr>
          <a:xfrm>
            <a:off x="3200547" y="7237536"/>
            <a:ext cx="342680" cy="0"/>
          </a:xfrm>
          <a:prstGeom prst="straightConnector1">
            <a:avLst/>
          </a:prstGeom>
          <a:ln w="38100">
            <a:solidFill>
              <a:srgbClr val="E46B3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FDF711CA-60B4-81B8-EF86-B81A85D4803D}"/>
              </a:ext>
            </a:extLst>
          </p:cNvPr>
          <p:cNvSpPr/>
          <p:nvPr/>
        </p:nvSpPr>
        <p:spPr>
          <a:xfrm>
            <a:off x="4251090" y="7846745"/>
            <a:ext cx="1322999" cy="22845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FD1B9FE-85B9-DDF9-A6CB-EC58D6ADEFE6}"/>
              </a:ext>
            </a:extLst>
          </p:cNvPr>
          <p:cNvSpPr/>
          <p:nvPr/>
        </p:nvSpPr>
        <p:spPr>
          <a:xfrm>
            <a:off x="1272895" y="7846745"/>
            <a:ext cx="1322999" cy="228454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D491F3-E1F9-CE4C-2F5D-57C4458A9835}"/>
              </a:ext>
            </a:extLst>
          </p:cNvPr>
          <p:cNvSpPr/>
          <p:nvPr/>
        </p:nvSpPr>
        <p:spPr>
          <a:xfrm>
            <a:off x="5042143" y="6436464"/>
            <a:ext cx="333374" cy="1973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29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 </a:t>
            </a:r>
            <a:r>
              <a:rPr kumimoji="1" lang="ja-JP" altLang="en-US" dirty="0"/>
              <a:t>パスワードを変更する ①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8</a:t>
            </a:fld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E2E195E-D027-1089-1B3F-6D0742137774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86162773-1FC2-846C-0317-FBCCC7A3166A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ログインページを開き、［パスワードを忘れた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/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変更したい方はこちら］を</a:t>
              </a:r>
              <a:b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5" name="グラフィックス 4" descr="再生 単色塗りつぶし">
              <a:extLst>
                <a:ext uri="{FF2B5EF4-FFF2-40B4-BE49-F238E27FC236}">
                  <a16:creationId xmlns:a16="http://schemas.microsoft.com/office/drawing/2014/main" id="{B10A4298-C445-1EFA-FE30-94E28BBA7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4962F2B-25B1-DA95-5242-2D2574924B24}"/>
              </a:ext>
            </a:extLst>
          </p:cNvPr>
          <p:cNvGrpSpPr/>
          <p:nvPr/>
        </p:nvGrpSpPr>
        <p:grpSpPr>
          <a:xfrm>
            <a:off x="370961" y="5181454"/>
            <a:ext cx="6116079" cy="4001936"/>
            <a:chOff x="369000" y="950400"/>
            <a:chExt cx="6120000" cy="4004501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695242A2-E940-AA12-9078-6B35AE30BBE0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2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企業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ID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・社用メールアドレス・社員番号を入力し、［送信］をクリックします。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17" name="グラフィックス 16" descr="再生 単色塗りつぶし">
              <a:extLst>
                <a:ext uri="{FF2B5EF4-FFF2-40B4-BE49-F238E27FC236}">
                  <a16:creationId xmlns:a16="http://schemas.microsoft.com/office/drawing/2014/main" id="{875FD732-4CF3-1EBA-98CD-96904E556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B42648D-1C07-FDE2-691D-A2D54FB24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4"/>
              </a:rPr>
              <a:t>こちら</a:t>
            </a: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F62AEB-7F5D-F18D-4060-3AFB8F326C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033" b="5799"/>
          <a:stretch/>
        </p:blipFill>
        <p:spPr>
          <a:xfrm>
            <a:off x="2151798" y="1925416"/>
            <a:ext cx="2554406" cy="252873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FB3FE25-0D13-CC45-C73B-AF264C30A6CD}"/>
              </a:ext>
            </a:extLst>
          </p:cNvPr>
          <p:cNvSpPr/>
          <p:nvPr/>
        </p:nvSpPr>
        <p:spPr>
          <a:xfrm>
            <a:off x="2914140" y="3798227"/>
            <a:ext cx="1028881" cy="103332"/>
          </a:xfrm>
          <a:prstGeom prst="roundRect">
            <a:avLst>
              <a:gd name="adj" fmla="val 7193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92173996-DD5A-E258-5828-4882E430E1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2201" y="3821934"/>
            <a:ext cx="221639" cy="221639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DA69B93-0F23-69DD-F86C-3890F90D9832}"/>
              </a:ext>
            </a:extLst>
          </p:cNvPr>
          <p:cNvGrpSpPr/>
          <p:nvPr/>
        </p:nvGrpSpPr>
        <p:grpSpPr>
          <a:xfrm>
            <a:off x="675346" y="6156619"/>
            <a:ext cx="5507308" cy="2503995"/>
            <a:chOff x="854403" y="5339712"/>
            <a:chExt cx="5510838" cy="2505600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9BD2CBF3-B1FF-765F-AA2B-9F627AA373AD}"/>
                </a:ext>
              </a:extLst>
            </p:cNvPr>
            <p:cNvGrpSpPr/>
            <p:nvPr/>
          </p:nvGrpSpPr>
          <p:grpSpPr>
            <a:xfrm>
              <a:off x="854403" y="5339712"/>
              <a:ext cx="2520000" cy="2499909"/>
              <a:chOff x="2169000" y="5359173"/>
              <a:chExt cx="2520000" cy="2499909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B96D7A1C-D707-3AF7-F717-49A0C9B465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69000" y="5359173"/>
                <a:ext cx="2520000" cy="2499909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四角形: 角を丸くする 14">
                <a:extLst>
                  <a:ext uri="{FF2B5EF4-FFF2-40B4-BE49-F238E27FC236}">
                    <a16:creationId xmlns:a16="http://schemas.microsoft.com/office/drawing/2014/main" id="{1908FACB-E99B-53C8-1257-CD2512E404B6}"/>
                  </a:ext>
                </a:extLst>
              </p:cNvPr>
              <p:cNvSpPr/>
              <p:nvPr/>
            </p:nvSpPr>
            <p:spPr>
              <a:xfrm>
                <a:off x="2770934" y="6433338"/>
                <a:ext cx="1305766" cy="1028547"/>
              </a:xfrm>
              <a:prstGeom prst="roundRect">
                <a:avLst>
                  <a:gd name="adj" fmla="val 7193"/>
                </a:avLst>
              </a:prstGeom>
              <a:noFill/>
              <a:ln w="381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399" dirty="0"/>
              </a:p>
            </p:txBody>
          </p:sp>
        </p:grp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B6CF1A9-DA2F-0A4C-A2E6-0798154D9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241" y="5339712"/>
              <a:ext cx="2520000" cy="2505600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709CBA9-77C1-9136-0535-67243048B3E2}"/>
              </a:ext>
            </a:extLst>
          </p:cNvPr>
          <p:cNvSpPr/>
          <p:nvPr/>
        </p:nvSpPr>
        <p:spPr>
          <a:xfrm>
            <a:off x="3555206" y="2240823"/>
            <a:ext cx="252413" cy="157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D71ECE6-7484-62A4-9A10-3B3E720403E0}"/>
              </a:ext>
            </a:extLst>
          </p:cNvPr>
          <p:cNvSpPr/>
          <p:nvPr/>
        </p:nvSpPr>
        <p:spPr>
          <a:xfrm>
            <a:off x="2066289" y="6676057"/>
            <a:ext cx="252413" cy="157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0B5FAB5-EEB8-8A9C-9AA5-95667B9533DE}"/>
              </a:ext>
            </a:extLst>
          </p:cNvPr>
          <p:cNvSpPr/>
          <p:nvPr/>
        </p:nvSpPr>
        <p:spPr>
          <a:xfrm>
            <a:off x="5058022" y="6930031"/>
            <a:ext cx="252413" cy="157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BECE758-5BF0-F951-AF98-DACA2B1A2D47}"/>
              </a:ext>
            </a:extLst>
          </p:cNvPr>
          <p:cNvCxnSpPr/>
          <p:nvPr/>
        </p:nvCxnSpPr>
        <p:spPr>
          <a:xfrm>
            <a:off x="3200547" y="7237536"/>
            <a:ext cx="342680" cy="0"/>
          </a:xfrm>
          <a:prstGeom prst="straightConnector1">
            <a:avLst/>
          </a:prstGeom>
          <a:ln w="38100">
            <a:solidFill>
              <a:srgbClr val="E46B3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F294C0A5-3478-3E24-CA64-B7FDB96893EA}"/>
              </a:ext>
            </a:extLst>
          </p:cNvPr>
          <p:cNvSpPr/>
          <p:nvPr/>
        </p:nvSpPr>
        <p:spPr>
          <a:xfrm>
            <a:off x="1276894" y="8037734"/>
            <a:ext cx="1319000" cy="219875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pic>
        <p:nvPicPr>
          <p:cNvPr id="22" name="グラフィックス 21" descr="カーソル 単色塗りつぶし">
            <a:extLst>
              <a:ext uri="{FF2B5EF4-FFF2-40B4-BE49-F238E27FC236}">
                <a16:creationId xmlns:a16="http://schemas.microsoft.com/office/drawing/2014/main" id="{A2488AA9-1D0D-9A2F-C3FA-C963D40666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8702" y="8140703"/>
            <a:ext cx="221639" cy="221639"/>
          </a:xfrm>
          <a:prstGeom prst="rect">
            <a:avLst/>
          </a:prstGeom>
        </p:spPr>
      </p:pic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1D5FF892-2CC1-3C33-CB44-4488B50D6D7F}"/>
              </a:ext>
            </a:extLst>
          </p:cNvPr>
          <p:cNvSpPr/>
          <p:nvPr/>
        </p:nvSpPr>
        <p:spPr>
          <a:xfrm>
            <a:off x="4257675" y="7773194"/>
            <a:ext cx="1319000" cy="219875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</p:spTree>
    <p:extLst>
      <p:ext uri="{BB962C8B-B14F-4D97-AF65-F5344CB8AC3E}">
        <p14:creationId xmlns:p14="http://schemas.microsoft.com/office/powerpoint/2010/main" val="52744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7AFC9ED-C4DA-C3D1-DA05-E1DC3F76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 </a:t>
            </a:r>
            <a:r>
              <a:rPr kumimoji="1" lang="ja-JP" altLang="en-US" dirty="0"/>
              <a:t>パスワードを変更する ②</a:t>
            </a:r>
          </a:p>
        </p:txBody>
      </p:sp>
      <p:sp>
        <p:nvSpPr>
          <p:cNvPr id="47" name="スライド番号プレースホルダー 1">
            <a:extLst>
              <a:ext uri="{FF2B5EF4-FFF2-40B4-BE49-F238E27FC236}">
                <a16:creationId xmlns:a16="http://schemas.microsoft.com/office/drawing/2014/main" id="{BB511FDC-D1F4-DCFE-ED04-2EB49B299F5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2975" y="9667004"/>
            <a:ext cx="338673" cy="176859"/>
          </a:xfrm>
        </p:spPr>
        <p:txBody>
          <a:bodyPr/>
          <a:lstStyle/>
          <a:p>
            <a:pPr algn="r"/>
            <a:fld id="{00000000-1234-1234-1234-123412341234}" type="slidenum">
              <a:rPr lang="en-US" altLang="ja-JP" smtClean="0"/>
              <a:pPr algn="r"/>
              <a:t>9</a:t>
            </a:fld>
            <a:endParaRPr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A43C372-EAEE-2B82-F233-1BA681A23D7B}"/>
              </a:ext>
            </a:extLst>
          </p:cNvPr>
          <p:cNvGrpSpPr/>
          <p:nvPr/>
        </p:nvGrpSpPr>
        <p:grpSpPr>
          <a:xfrm>
            <a:off x="370961" y="949791"/>
            <a:ext cx="6116079" cy="4001936"/>
            <a:chOff x="369000" y="950400"/>
            <a:chExt cx="6120000" cy="4004501"/>
          </a:xfrm>
        </p:grpSpPr>
        <p:sp>
          <p:nvSpPr>
            <p:cNvPr id="4" name="四角形: 角を丸くする 3">
              <a:extLst>
                <a:ext uri="{FF2B5EF4-FFF2-40B4-BE49-F238E27FC236}">
                  <a16:creationId xmlns:a16="http://schemas.microsoft.com/office/drawing/2014/main" id="{7EC6BAF3-DEFD-FDCD-251B-AC2F45C8D254}"/>
                </a:ext>
              </a:extLst>
            </p:cNvPr>
            <p:cNvSpPr/>
            <p:nvPr/>
          </p:nvSpPr>
          <p:spPr>
            <a:xfrm>
              <a:off x="369000" y="950400"/>
              <a:ext cx="6120000" cy="3813790"/>
            </a:xfrm>
            <a:prstGeom prst="roundRect">
              <a:avLst>
                <a:gd name="adj" fmla="val 160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50000"/>
                </a:lnSpc>
              </a:pP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lang="en-US" altLang="ja-JP" sz="1999" b="1" dirty="0">
                  <a:ln w="25400">
                    <a:solidFill>
                      <a:srgbClr val="E46B32"/>
                    </a:solidFill>
                  </a:ln>
                  <a:solidFill>
                    <a:srgbClr val="E46B3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3</a:t>
              </a:r>
              <a:r>
                <a:rPr lang="en-US" altLang="ja-JP" sz="1999" b="1" dirty="0">
                  <a:ln w="25400">
                    <a:solidFill>
                      <a:srgbClr val="58A854"/>
                    </a:solidFill>
                  </a:ln>
                  <a:solidFill>
                    <a:srgbClr val="58A854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対象のアドレスにパスワード変更のメールが届きます。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  </a:t>
              </a:r>
              <a:r>
                <a:rPr kumimoji="1" lang="en-US" altLang="ja-JP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URL</a:t>
              </a:r>
              <a:r>
                <a:rPr kumimoji="1" lang="ja-JP" altLang="en-US" sz="1099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をクリックして、パスワードの再設定画面に移ります。</a:t>
              </a: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ja-JP" altLang="en-US" sz="1099" dirty="0">
                <a:solidFill>
                  <a:schemeClr val="tx1"/>
                </a:solidFill>
              </a:endParaRPr>
            </a:p>
          </p:txBody>
        </p:sp>
        <p:pic>
          <p:nvPicPr>
            <p:cNvPr id="5" name="グラフィックス 4" descr="再生 単色塗りつぶし">
              <a:extLst>
                <a:ext uri="{FF2B5EF4-FFF2-40B4-BE49-F238E27FC236}">
                  <a16:creationId xmlns:a16="http://schemas.microsoft.com/office/drawing/2014/main" id="{41D45A2B-E6C9-A1B2-D75D-E4AF2A60E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38922" y="4610414"/>
              <a:ext cx="231775" cy="457200"/>
            </a:xfrm>
            <a:prstGeom prst="rect">
              <a:avLst/>
            </a:prstGeom>
          </p:spPr>
        </p:pic>
      </p:grp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45C34D2-9C17-B956-152D-23EABCEAF638}"/>
              </a:ext>
            </a:extLst>
          </p:cNvPr>
          <p:cNvSpPr/>
          <p:nvPr/>
        </p:nvSpPr>
        <p:spPr>
          <a:xfrm>
            <a:off x="370961" y="5181453"/>
            <a:ext cx="6116079" cy="3811347"/>
          </a:xfrm>
          <a:prstGeom prst="roundRect">
            <a:avLst>
              <a:gd name="adj" fmla="val 160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999" b="1" dirty="0">
                <a:ln w="25400">
                  <a:solidFill>
                    <a:srgbClr val="E46B32"/>
                  </a:solidFill>
                </a:ln>
                <a:solidFill>
                  <a:srgbClr val="E46B3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en-US" altLang="ja-JP" sz="1999" b="1" dirty="0">
                <a:ln w="25400">
                  <a:solidFill>
                    <a:srgbClr val="58A854"/>
                  </a:solidFill>
                </a:ln>
                <a:solidFill>
                  <a:srgbClr val="58A854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1099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新しいパスワードを入力して［送信］をクリックして設定完了です。</a:t>
            </a: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099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1099" dirty="0">
              <a:solidFill>
                <a:schemeClr val="tx1"/>
              </a:solidFill>
            </a:endParaRPr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573EB6C7-8CFA-52D0-5121-341C06150C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435" y="9658324"/>
            <a:ext cx="1662365" cy="176859"/>
          </a:xfrm>
        </p:spPr>
        <p:txBody>
          <a:bodyPr/>
          <a:lstStyle/>
          <a:p>
            <a:r>
              <a:rPr lang="ja-JP" altLang="en-US" dirty="0"/>
              <a:t>ヘルプページは</a:t>
            </a:r>
            <a:r>
              <a:rPr lang="ja-JP" altLang="en-US" dirty="0">
                <a:hlinkClick r:id="rId4"/>
              </a:rPr>
              <a:t>こちら</a:t>
            </a:r>
            <a:endParaRPr lang="ja-JP" altLang="en-US" dirty="0"/>
          </a:p>
        </p:txBody>
      </p:sp>
      <p:pic>
        <p:nvPicPr>
          <p:cNvPr id="6" name="図 5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7B6036F2-7C3A-1F9B-1213-1770A16A1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296" y="1984755"/>
            <a:ext cx="4587409" cy="23016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36978DFC-D05E-0618-904E-26FC65F4A2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5371" b="9397"/>
          <a:stretch/>
        </p:blipFill>
        <p:spPr>
          <a:xfrm>
            <a:off x="1899631" y="5821795"/>
            <a:ext cx="3058739" cy="30114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C5EF6BE-CA2C-18C3-4028-EC34EB4CF32B}"/>
              </a:ext>
            </a:extLst>
          </p:cNvPr>
          <p:cNvSpPr/>
          <p:nvPr/>
        </p:nvSpPr>
        <p:spPr>
          <a:xfrm>
            <a:off x="3606801" y="6336834"/>
            <a:ext cx="333374" cy="1973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9C64440-3FF0-EA5E-94FA-4462BA7C99F8}"/>
              </a:ext>
            </a:extLst>
          </p:cNvPr>
          <p:cNvSpPr/>
          <p:nvPr/>
        </p:nvSpPr>
        <p:spPr>
          <a:xfrm>
            <a:off x="2501900" y="8204201"/>
            <a:ext cx="1841500" cy="292100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701AC9C-231D-8873-26A7-4448399C1D24}"/>
              </a:ext>
            </a:extLst>
          </p:cNvPr>
          <p:cNvSpPr/>
          <p:nvPr/>
        </p:nvSpPr>
        <p:spPr>
          <a:xfrm>
            <a:off x="1485900" y="3505199"/>
            <a:ext cx="3733800" cy="165101"/>
          </a:xfrm>
          <a:prstGeom prst="roundRect">
            <a:avLst>
              <a:gd name="adj" fmla="val 7425"/>
            </a:avLst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99"/>
          </a:p>
        </p:txBody>
      </p:sp>
    </p:spTree>
    <p:extLst>
      <p:ext uri="{BB962C8B-B14F-4D97-AF65-F5344CB8AC3E}">
        <p14:creationId xmlns:p14="http://schemas.microsoft.com/office/powerpoint/2010/main" val="325107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9215</TotalTime>
  <Words>2301</Words>
  <PresentationFormat>A4 210 x 297 mm</PresentationFormat>
  <Paragraphs>315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30</vt:i4>
      </vt:variant>
    </vt:vector>
  </HeadingPairs>
  <TitlesOfParts>
    <vt:vector size="38" baseType="lpstr">
      <vt:lpstr>Helvetica Neue</vt:lpstr>
      <vt:lpstr>HG丸ｺﾞｼｯｸM-PRO</vt:lpstr>
      <vt:lpstr>游ゴシック</vt:lpstr>
      <vt:lpstr>游ゴシック Light</vt:lpstr>
      <vt:lpstr>Arial</vt:lpstr>
      <vt:lpstr>Calibri</vt:lpstr>
      <vt:lpstr>Office テーマ</vt:lpstr>
      <vt:lpstr>デザインの設定</vt:lpstr>
      <vt:lpstr>PowerPoint プレゼンテーション</vt:lpstr>
      <vt:lpstr>本マニュアルをご利用いただくご担当者の方へ</vt:lpstr>
      <vt:lpstr>目次 </vt:lpstr>
      <vt:lpstr>PowerPoint プレゼンテーション</vt:lpstr>
      <vt:lpstr>ジンジャーの推奨環境</vt:lpstr>
      <vt:lpstr>1 ログインをおこなう ①</vt:lpstr>
      <vt:lpstr>1 ログインをおこなう ②</vt:lpstr>
      <vt:lpstr>2 パスワードを変更する ①</vt:lpstr>
      <vt:lpstr>2 パスワードを変更する ②</vt:lpstr>
      <vt:lpstr>PowerPoint プレゼンテーション</vt:lpstr>
      <vt:lpstr>1 自身のプロフィールを確認する ①</vt:lpstr>
      <vt:lpstr>1 自身のプロフィールを確認する ②</vt:lpstr>
      <vt:lpstr>2 他従業員のプロフィールを確認する ①</vt:lpstr>
      <vt:lpstr>2 他従業員のプロフィールを確認する ②</vt:lpstr>
      <vt:lpstr>3 変更申請を提出する ①</vt:lpstr>
      <vt:lpstr>3 変更申請を提出する ②</vt:lpstr>
      <vt:lpstr>3 変更申請を提出する ③</vt:lpstr>
      <vt:lpstr>4 過去や進行中の変更申請を確認する ①</vt:lpstr>
      <vt:lpstr>4 過去や進行中の変更申請を確認する ②</vt:lpstr>
      <vt:lpstr>4 過去や進行中の変更申請を確認する ③</vt:lpstr>
      <vt:lpstr>5 よく使用するメニューをカスタマイズする ①</vt:lpstr>
      <vt:lpstr>5 よく使用するメニューをカスタマイズする ②</vt:lpstr>
      <vt:lpstr>6 申請承認のステータスを確認する </vt:lpstr>
      <vt:lpstr>7 会社からのお知らせを確認する</vt:lpstr>
      <vt:lpstr>8 申請フォームを使用する</vt:lpstr>
      <vt:lpstr>9 社内マニュアルを確認する</vt:lpstr>
      <vt:lpstr>10 人事問い合わせAIに質問をする　①</vt:lpstr>
      <vt:lpstr>10 人事問い合わせAIに質問をする　②</vt:lpstr>
      <vt:lpstr>PowerPoint プレゼンテーション</vt:lpstr>
      <vt:lpstr>おわりに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2019-04-20T22:56:32Z</dcterms:created>
  <dcterms:modified xsi:type="dcterms:W3CDTF">2025-01-07T01:47:53Z</dcterms:modified>
</cp:coreProperties>
</file>