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21"/>
  </p:notesMasterIdLst>
  <p:handoutMasterIdLst>
    <p:handoutMasterId r:id="rId22"/>
  </p:handoutMasterIdLst>
  <p:sldIdLst>
    <p:sldId id="448" r:id="rId3"/>
    <p:sldId id="449" r:id="rId4"/>
    <p:sldId id="536" r:id="rId5"/>
    <p:sldId id="455" r:id="rId6"/>
    <p:sldId id="456" r:id="rId7"/>
    <p:sldId id="457" r:id="rId8"/>
    <p:sldId id="548" r:id="rId9"/>
    <p:sldId id="550" r:id="rId10"/>
    <p:sldId id="551" r:id="rId11"/>
    <p:sldId id="553" r:id="rId12"/>
    <p:sldId id="572" r:id="rId13"/>
    <p:sldId id="569" r:id="rId14"/>
    <p:sldId id="541" r:id="rId15"/>
    <p:sldId id="568" r:id="rId16"/>
    <p:sldId id="571" r:id="rId17"/>
    <p:sldId id="573" r:id="rId18"/>
    <p:sldId id="487" r:id="rId19"/>
    <p:sldId id="488" r:id="rId20"/>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B32"/>
    <a:srgbClr val="F2F2F2"/>
    <a:srgbClr val="FBE5D6"/>
    <a:srgbClr val="262626"/>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6353" autoAdjust="0"/>
  </p:normalViewPr>
  <p:slideViewPr>
    <p:cSldViewPr snapToGrid="0">
      <p:cViewPr varScale="1">
        <p:scale>
          <a:sx n="81" d="100"/>
          <a:sy n="81" d="100"/>
        </p:scale>
        <p:origin x="624" y="11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51"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48"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2024/12/13</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2024/12/13</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mployee.jinjer.biz/top"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5427222400921"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5427222400921"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5427222400921"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jinjer-jinji.zendesk.com/hc/ja/articles/542722240092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hyperlink" Target="https://jinjer-jinji.zendesk.com/hc/ja/articles/5427222400921"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29.sv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jinjer-jinji.zendesk.com/hc/ja/articles/5427222400921-%E5%85%A5%E7%A4%BE%E5%87%A6%E7%90%86%E3%81%AE%E4%BE%9D%E9%A0%BC%E3%81%AB%E5%9B%9E%E7%AD%94%E3%81%99%E3%82%8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jinjer.zendesk.com/hc/ja/categories/44112934131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sv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hyperlink" Target="https://jinjer-jinji.zendesk.com/hc/ja/articles/20916028259993"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jinjer-jinji.zendesk.com/hc/ja/articles/209160282599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8" name="図 7">
            <a:extLst>
              <a:ext uri="{FF2B5EF4-FFF2-40B4-BE49-F238E27FC236}">
                <a16:creationId xmlns:a16="http://schemas.microsoft.com/office/drawing/2014/main" id="{4C28947A-2E16-FF14-E4DE-932A3743F2E1}"/>
              </a:ext>
            </a:extLst>
          </p:cNvPr>
          <p:cNvPicPr>
            <a:picLocks noChangeAspect="1"/>
          </p:cNvPicPr>
          <p:nvPr/>
        </p:nvPicPr>
        <p:blipFill rotWithShape="1">
          <a:blip r:embed="rId2"/>
          <a:srcRect l="-22010" t="-6212" r="-30916" b="39240"/>
          <a:stretch/>
        </p:blipFill>
        <p:spPr>
          <a:xfrm>
            <a:off x="1112186" y="4557303"/>
            <a:ext cx="5216656" cy="4856888"/>
          </a:xfrm>
          <a:prstGeom prst="rect">
            <a:avLst/>
          </a:prstGeom>
          <a:noFill/>
          <a:ln w="165100">
            <a:noFill/>
          </a:ln>
        </p:spPr>
      </p:pic>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8770" y="3502800"/>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入社処理 従業員操作マニュアル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3" name="図 2">
            <a:extLst>
              <a:ext uri="{FF2B5EF4-FFF2-40B4-BE49-F238E27FC236}">
                <a16:creationId xmlns:a16="http://schemas.microsoft.com/office/drawing/2014/main" id="{8ECA9D4D-B8AB-D704-FEB5-8DEA02A60D76}"/>
              </a:ext>
            </a:extLst>
          </p:cNvPr>
          <p:cNvPicPr>
            <a:picLocks noChangeAspect="1"/>
          </p:cNvPicPr>
          <p:nvPr/>
        </p:nvPicPr>
        <p:blipFill>
          <a:blip r:embed="rId3"/>
          <a:srcRect/>
          <a:stretch/>
        </p:blipFill>
        <p:spPr>
          <a:xfrm>
            <a:off x="1355422" y="2207623"/>
            <a:ext cx="4147157" cy="916038"/>
          </a:xfrm>
          <a:prstGeom prst="rect">
            <a:avLst/>
          </a:prstGeom>
        </p:spPr>
      </p:pic>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4393" y="331348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各企業さまごとの運用にあわせて編集し、ご利用ください</a:t>
            </a:r>
          </a:p>
        </p:txBody>
      </p:sp>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入社処理を回答する</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本章では、入社処理の回答方法に関するパソコン画面での操作方法を説明します。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899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入社処理の依頼を確認する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11</a:t>
            </a:fld>
            <a:endParaRPr lang="ja-JP" altLang="en-US" dirty="0"/>
          </a:p>
        </p:txBody>
      </p:sp>
      <p:sp>
        <p:nvSpPr>
          <p:cNvPr id="2" name="四角形: 角を丸くする 1">
            <a:extLst>
              <a:ext uri="{FF2B5EF4-FFF2-40B4-BE49-F238E27FC236}">
                <a16:creationId xmlns:a16="http://schemas.microsoft.com/office/drawing/2014/main" id="{86162773-1FC2-846C-0317-FBCCC7A3166A}"/>
              </a:ext>
            </a:extLst>
          </p:cNvPr>
          <p:cNvSpPr/>
          <p:nvPr/>
        </p:nvSpPr>
        <p:spPr>
          <a:xfrm>
            <a:off x="370961" y="1375674"/>
            <a:ext cx="6116079" cy="365248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E46B32"/>
                </a:solidFill>
                <a:latin typeface="HG丸ｺﾞｼｯｸM-PRO" panose="020F0600000000000000" pitchFamily="50" charset="-128"/>
                <a:ea typeface="HG丸ｺﾞｼｯｸM-PRO" panose="020F0600000000000000" pitchFamily="50" charset="-128"/>
              </a:rPr>
              <a:t>メールから依頼を確認する　　  </a:t>
            </a:r>
            <a:endParaRPr kumimoji="1" lang="en-US" altLang="ja-JP" sz="1099" b="1" dirty="0">
              <a:solidFill>
                <a:srgbClr val="E46B32"/>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メール文面とパスコードを確認してください。</a:t>
            </a:r>
            <a:br>
              <a:rPr lang="ja-JP" altLang="en-US" sz="1100" dirty="0">
                <a:solidFill>
                  <a:schemeClr val="tx1"/>
                </a:solidFill>
                <a:latin typeface="HG丸ｺﾞｼｯｸM-PRO" panose="020F0600000000000000" pitchFamily="50" charset="-128"/>
                <a:ea typeface="HG丸ｺﾞｼｯｸM-PRO" panose="020F0600000000000000" pitchFamily="50" charset="-128"/>
              </a:rPr>
            </a:br>
            <a:r>
              <a:rPr lang="ja-JP" altLang="en-US" sz="1100" dirty="0">
                <a:solidFill>
                  <a:schemeClr val="tx1"/>
                </a:solidFill>
                <a:latin typeface="HG丸ｺﾞｼｯｸM-PRO" panose="020F0600000000000000" pitchFamily="50" charset="-128"/>
                <a:ea typeface="HG丸ｺﾞｼｯｸM-PRO" panose="020F0600000000000000" pitchFamily="50" charset="-128"/>
              </a:rPr>
              <a:t>　　ログイン</a:t>
            </a:r>
            <a:r>
              <a:rPr lang="en-US" altLang="ja-JP" sz="1100" dirty="0">
                <a:solidFill>
                  <a:schemeClr val="tx1"/>
                </a:solidFill>
                <a:latin typeface="HG丸ｺﾞｼｯｸM-PRO" panose="020F0600000000000000" pitchFamily="50" charset="-128"/>
                <a:ea typeface="HG丸ｺﾞｼｯｸM-PRO" panose="020F0600000000000000" pitchFamily="50" charset="-128"/>
              </a:rPr>
              <a:t>URL</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をクリックすると、入社処理の回答画面に遷移します。</a:t>
            </a:r>
            <a:endParaRPr lang="ja-JP" altLang="en-US" sz="1100" b="1" i="0" u="sng"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9" name="テキスト ボックス 8">
            <a:extLst>
              <a:ext uri="{FF2B5EF4-FFF2-40B4-BE49-F238E27FC236}">
                <a16:creationId xmlns:a16="http://schemas.microsoft.com/office/drawing/2014/main" id="{7C56600D-A6F5-ABC5-B996-8B0D268D9B0C}"/>
              </a:ext>
            </a:extLst>
          </p:cNvPr>
          <p:cNvSpPr txBox="1"/>
          <p:nvPr/>
        </p:nvSpPr>
        <p:spPr>
          <a:xfrm>
            <a:off x="369000" y="900000"/>
            <a:ext cx="6120000" cy="261610"/>
          </a:xfrm>
          <a:prstGeom prst="rect">
            <a:avLst/>
          </a:prstGeom>
          <a:noFill/>
        </p:spPr>
        <p:txBody>
          <a:bodyPr wrap="square" rtlCol="0">
            <a:spAutoFit/>
          </a:bodyP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入社処理の回答依頼は</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メール</a:t>
            </a:r>
            <a:r>
              <a:rPr lang="ja-JP" altLang="en-US" sz="1100" dirty="0">
                <a:solidFill>
                  <a:schemeClr val="tx1"/>
                </a:solidFill>
                <a:latin typeface="HG丸ｺﾞｼｯｸM-PRO" panose="020F0600000000000000" pitchFamily="50" charset="-128"/>
                <a:ea typeface="HG丸ｺﾞｼｯｸM-PRO" panose="020F0600000000000000" pitchFamily="50" charset="-128"/>
              </a:rPr>
              <a:t>または</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従業員画面</a:t>
            </a:r>
            <a:r>
              <a:rPr lang="ja-JP" altLang="en-US" sz="1100" dirty="0">
                <a:solidFill>
                  <a:schemeClr val="tx1"/>
                </a:solidFill>
                <a:latin typeface="HG丸ｺﾞｼｯｸM-PRO" panose="020F0600000000000000" pitchFamily="50" charset="-128"/>
                <a:ea typeface="HG丸ｺﾞｼｯｸM-PRO" panose="020F0600000000000000" pitchFamily="50" charset="-128"/>
              </a:rPr>
              <a:t>上から確認ができます。</a:t>
            </a:r>
          </a:p>
        </p:txBody>
      </p:sp>
      <p:sp>
        <p:nvSpPr>
          <p:cNvPr id="22" name="四角形: 角を丸くする 21">
            <a:extLst>
              <a:ext uri="{FF2B5EF4-FFF2-40B4-BE49-F238E27FC236}">
                <a16:creationId xmlns:a16="http://schemas.microsoft.com/office/drawing/2014/main" id="{D714A67B-9F77-E0F3-9564-DFC4FC5296FF}"/>
              </a:ext>
            </a:extLst>
          </p:cNvPr>
          <p:cNvSpPr/>
          <p:nvPr/>
        </p:nvSpPr>
        <p:spPr>
          <a:xfrm>
            <a:off x="370961" y="5422136"/>
            <a:ext cx="6116079" cy="3652480"/>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E46B32"/>
                </a:solidFill>
                <a:latin typeface="HG丸ｺﾞｼｯｸM-PRO" panose="020F0600000000000000" pitchFamily="50" charset="-128"/>
                <a:ea typeface="HG丸ｺﾞｼｯｸM-PRO" panose="020F0600000000000000" pitchFamily="50" charset="-128"/>
              </a:rPr>
              <a:t> 従業員画面（マイページ）から確認する　　  </a:t>
            </a:r>
            <a:endParaRPr kumimoji="1" lang="en-US" altLang="ja-JP" sz="1099" b="1" dirty="0">
              <a:solidFill>
                <a:srgbClr val="E46B32"/>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従業員画面へアクセスする場合は、</a:t>
            </a:r>
            <a:r>
              <a:rPr lang="en-US" altLang="ja-JP" sz="1100" dirty="0">
                <a:solidFill>
                  <a:schemeClr val="tx1"/>
                </a:solidFill>
                <a:latin typeface="HG丸ｺﾞｼｯｸM-PRO" panose="020F0600000000000000" pitchFamily="50" charset="-128"/>
                <a:ea typeface="HG丸ｺﾞｼｯｸM-PRO" panose="020F0600000000000000" pitchFamily="50" charset="-128"/>
                <a:hlinkClick r:id="rId2"/>
              </a:rPr>
              <a:t>https://employee.jinjer.biz/top</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ログインをおこないます。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パスコードの文字列をコピーした上で、［回答ページ］をクリックします。</a:t>
            </a:r>
            <a:endParaRPr lang="ja-JP" altLang="en-US" sz="1100" b="1" i="0" u="sng"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grpSp>
        <p:nvGrpSpPr>
          <p:cNvPr id="24" name="グループ化 23">
            <a:extLst>
              <a:ext uri="{FF2B5EF4-FFF2-40B4-BE49-F238E27FC236}">
                <a16:creationId xmlns:a16="http://schemas.microsoft.com/office/drawing/2014/main" id="{4A060068-E8BA-8AB4-723F-3CFD1B506679}"/>
              </a:ext>
            </a:extLst>
          </p:cNvPr>
          <p:cNvGrpSpPr/>
          <p:nvPr/>
        </p:nvGrpSpPr>
        <p:grpSpPr>
          <a:xfrm>
            <a:off x="1139968" y="2739388"/>
            <a:ext cx="4578064" cy="1661238"/>
            <a:chOff x="1139968" y="2739388"/>
            <a:chExt cx="4578064" cy="1661238"/>
          </a:xfrm>
        </p:grpSpPr>
        <p:pic>
          <p:nvPicPr>
            <p:cNvPr id="25" name="Picture 2">
              <a:extLst>
                <a:ext uri="{FF2B5EF4-FFF2-40B4-BE49-F238E27FC236}">
                  <a16:creationId xmlns:a16="http://schemas.microsoft.com/office/drawing/2014/main" id="{8A556474-A271-25AE-C65C-BE1222EDE7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2" t="1437" r="647" b="1509"/>
            <a:stretch/>
          </p:blipFill>
          <p:spPr bwMode="auto">
            <a:xfrm>
              <a:off x="1139968" y="2739388"/>
              <a:ext cx="4578064" cy="166123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Google Shape;248;p7">
              <a:extLst>
                <a:ext uri="{FF2B5EF4-FFF2-40B4-BE49-F238E27FC236}">
                  <a16:creationId xmlns:a16="http://schemas.microsoft.com/office/drawing/2014/main" id="{8C3E1E6F-AE82-BD6F-0AE6-D104EF78F3E3}"/>
                </a:ext>
              </a:extLst>
            </p:cNvPr>
            <p:cNvSpPr/>
            <p:nvPr/>
          </p:nvSpPr>
          <p:spPr>
            <a:xfrm>
              <a:off x="1260664" y="3263241"/>
              <a:ext cx="4225736" cy="71398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A4042F15-ED06-2098-8360-C552C6381A69}"/>
              </a:ext>
            </a:extLst>
          </p:cNvPr>
          <p:cNvPicPr>
            <a:picLocks noChangeAspect="1"/>
          </p:cNvPicPr>
          <p:nvPr/>
        </p:nvPicPr>
        <p:blipFill>
          <a:blip r:embed="rId4">
            <a:extLst>
              <a:ext uri="{28A0092B-C50C-407E-A947-70E740481C1C}">
                <a14:useLocalDpi xmlns:a14="http://schemas.microsoft.com/office/drawing/2010/main" val="0"/>
              </a:ext>
            </a:extLst>
          </a:blip>
          <a:srcRect b="66476"/>
          <a:stretch/>
        </p:blipFill>
        <p:spPr>
          <a:xfrm>
            <a:off x="1857098" y="6599872"/>
            <a:ext cx="3143804" cy="2370503"/>
          </a:xfrm>
          <a:prstGeom prst="rect">
            <a:avLst/>
          </a:prstGeom>
          <a:effectLst>
            <a:outerShdw blurRad="63500" sx="102000" sy="102000" algn="ctr" rotWithShape="0">
              <a:prstClr val="black">
                <a:alpha val="40000"/>
              </a:prstClr>
            </a:outerShdw>
          </a:effectLst>
        </p:spPr>
      </p:pic>
      <p:sp>
        <p:nvSpPr>
          <p:cNvPr id="5" name="Google Shape;248;p7">
            <a:extLst>
              <a:ext uri="{FF2B5EF4-FFF2-40B4-BE49-F238E27FC236}">
                <a16:creationId xmlns:a16="http://schemas.microsoft.com/office/drawing/2014/main" id="{FF557921-2EAB-E29B-F7F5-AA9F4D077578}"/>
              </a:ext>
            </a:extLst>
          </p:cNvPr>
          <p:cNvSpPr/>
          <p:nvPr/>
        </p:nvSpPr>
        <p:spPr>
          <a:xfrm>
            <a:off x="1856657" y="6764483"/>
            <a:ext cx="3143804" cy="25383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1266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6167B421-55B0-E62D-30E5-3F012EBC3482}"/>
              </a:ext>
            </a:extLst>
          </p:cNvPr>
          <p:cNvSpPr/>
          <p:nvPr/>
        </p:nvSpPr>
        <p:spPr>
          <a:xfrm>
            <a:off x="370961" y="5181454"/>
            <a:ext cx="6116079" cy="3962546"/>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マイナンバーの回答が求められている場合は、利用目的の同意をおこないます。</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「マイナンバーの利用目的に同意する」にチェックを入れ、［認証］をクリックします。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lnSpc>
                <a:spcPct val="150000"/>
              </a:lnSpc>
            </a:pPr>
            <a:endParaRPr kumimoji="1" lang="ja-JP" altLang="en-US" sz="1099" dirty="0">
              <a:solidFill>
                <a:schemeClr val="tx1"/>
              </a:solidFill>
            </a:endParaRPr>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入社処理を回答する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12</a:t>
            </a:fld>
            <a:endParaRPr lang="ja-JP" altLang="en-US" dirty="0"/>
          </a:p>
        </p:txBody>
      </p:sp>
      <p:grpSp>
        <p:nvGrpSpPr>
          <p:cNvPr id="10" name="グループ化 9">
            <a:extLst>
              <a:ext uri="{FF2B5EF4-FFF2-40B4-BE49-F238E27FC236}">
                <a16:creationId xmlns:a16="http://schemas.microsoft.com/office/drawing/2014/main" id="{D90D8496-AA84-D581-34C3-ED1EFA431262}"/>
              </a:ext>
            </a:extLst>
          </p:cNvPr>
          <p:cNvGrpSpPr/>
          <p:nvPr/>
        </p:nvGrpSpPr>
        <p:grpSpPr>
          <a:xfrm>
            <a:off x="370961" y="949791"/>
            <a:ext cx="6116079" cy="4001936"/>
            <a:chOff x="369000" y="950400"/>
            <a:chExt cx="6120000" cy="4004501"/>
          </a:xfrm>
        </p:grpSpPr>
        <p:sp>
          <p:nvSpPr>
            <p:cNvPr id="11" name="四角形: 角を丸くする 10">
              <a:extLst>
                <a:ext uri="{FF2B5EF4-FFF2-40B4-BE49-F238E27FC236}">
                  <a16:creationId xmlns:a16="http://schemas.microsoft.com/office/drawing/2014/main" id="{B6918AEB-CC30-8ED9-3E80-8C3FB2CE8A0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１</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パスコードを入力し［認証］をクリックします。</a:t>
              </a:r>
              <a:endParaRPr kumimoji="1" lang="ja-JP" altLang="en-US" sz="1099"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6C183408-96D3-713F-8FDD-1E0EF2EB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32" name="グループ化 31">
            <a:extLst>
              <a:ext uri="{FF2B5EF4-FFF2-40B4-BE49-F238E27FC236}">
                <a16:creationId xmlns:a16="http://schemas.microsoft.com/office/drawing/2014/main" id="{5B2F5821-EBE9-8C99-E380-F82035639C04}"/>
              </a:ext>
            </a:extLst>
          </p:cNvPr>
          <p:cNvGrpSpPr/>
          <p:nvPr/>
        </p:nvGrpSpPr>
        <p:grpSpPr>
          <a:xfrm>
            <a:off x="1454134" y="1856203"/>
            <a:ext cx="3769220" cy="2064444"/>
            <a:chOff x="1978182" y="1512210"/>
            <a:chExt cx="2878455" cy="1747254"/>
          </a:xfrm>
        </p:grpSpPr>
        <p:pic>
          <p:nvPicPr>
            <p:cNvPr id="33" name="図 32">
              <a:extLst>
                <a:ext uri="{FF2B5EF4-FFF2-40B4-BE49-F238E27FC236}">
                  <a16:creationId xmlns:a16="http://schemas.microsoft.com/office/drawing/2014/main" id="{D849B80F-634F-9E17-1BA2-FF49D4DE8E9C}"/>
                </a:ext>
              </a:extLst>
            </p:cNvPr>
            <p:cNvPicPr>
              <a:picLocks noChangeAspect="1"/>
            </p:cNvPicPr>
            <p:nvPr/>
          </p:nvPicPr>
          <p:blipFill>
            <a:blip r:embed="rId4"/>
            <a:stretch>
              <a:fillRect/>
            </a:stretch>
          </p:blipFill>
          <p:spPr>
            <a:xfrm>
              <a:off x="1978182" y="1512210"/>
              <a:ext cx="2878455" cy="1747254"/>
            </a:xfrm>
            <a:prstGeom prst="rect">
              <a:avLst/>
            </a:prstGeom>
            <a:ln w="12700">
              <a:noFill/>
            </a:ln>
            <a:effectLst>
              <a:outerShdw blurRad="63500" sx="102000" sy="102000" algn="ctr" rotWithShape="0">
                <a:prstClr val="black">
                  <a:alpha val="40000"/>
                </a:prstClr>
              </a:outerShdw>
            </a:effectLst>
          </p:spPr>
        </p:pic>
        <p:sp>
          <p:nvSpPr>
            <p:cNvPr id="34" name="Google Shape;248;p7">
              <a:extLst>
                <a:ext uri="{FF2B5EF4-FFF2-40B4-BE49-F238E27FC236}">
                  <a16:creationId xmlns:a16="http://schemas.microsoft.com/office/drawing/2014/main" id="{1F499EFD-8B00-1C89-8490-0806A469658D}"/>
                </a:ext>
              </a:extLst>
            </p:cNvPr>
            <p:cNvSpPr/>
            <p:nvPr/>
          </p:nvSpPr>
          <p:spPr>
            <a:xfrm>
              <a:off x="3015505" y="2960779"/>
              <a:ext cx="803808" cy="229913"/>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grpSp>
        <p:nvGrpSpPr>
          <p:cNvPr id="5" name="グループ化 4">
            <a:extLst>
              <a:ext uri="{FF2B5EF4-FFF2-40B4-BE49-F238E27FC236}">
                <a16:creationId xmlns:a16="http://schemas.microsoft.com/office/drawing/2014/main" id="{D603B5C1-D799-05B3-16A1-7FB828203BC5}"/>
              </a:ext>
            </a:extLst>
          </p:cNvPr>
          <p:cNvGrpSpPr/>
          <p:nvPr/>
        </p:nvGrpSpPr>
        <p:grpSpPr>
          <a:xfrm>
            <a:off x="929935" y="6201783"/>
            <a:ext cx="4998131" cy="2484786"/>
            <a:chOff x="-6247479" y="5625587"/>
            <a:chExt cx="4998131" cy="2484786"/>
          </a:xfrm>
        </p:grpSpPr>
        <p:pic>
          <p:nvPicPr>
            <p:cNvPr id="1026" name="Picture 2">
              <a:extLst>
                <a:ext uri="{FF2B5EF4-FFF2-40B4-BE49-F238E27FC236}">
                  <a16:creationId xmlns:a16="http://schemas.microsoft.com/office/drawing/2014/main" id="{09FCA9BF-B4DA-7AE3-088E-6532D25835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0" t="1957" r="2831" b="2479"/>
            <a:stretch/>
          </p:blipFill>
          <p:spPr bwMode="auto">
            <a:xfrm>
              <a:off x="-6247479" y="5625587"/>
              <a:ext cx="4998131" cy="248478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8;p7">
              <a:extLst>
                <a:ext uri="{FF2B5EF4-FFF2-40B4-BE49-F238E27FC236}">
                  <a16:creationId xmlns:a16="http://schemas.microsoft.com/office/drawing/2014/main" id="{3DCF28A9-A79B-CE10-BB0B-563FB1327F8A}"/>
                </a:ext>
              </a:extLst>
            </p:cNvPr>
            <p:cNvSpPr/>
            <p:nvPr/>
          </p:nvSpPr>
          <p:spPr>
            <a:xfrm>
              <a:off x="-4688538" y="7559380"/>
              <a:ext cx="1957863" cy="550993"/>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pic>
        <p:nvPicPr>
          <p:cNvPr id="8" name="グラフィックス 7" descr="再生 単色塗りつぶし">
            <a:extLst>
              <a:ext uri="{FF2B5EF4-FFF2-40B4-BE49-F238E27FC236}">
                <a16:creationId xmlns:a16="http://schemas.microsoft.com/office/drawing/2014/main" id="{CDBC3840-265F-4933-F3B8-BF4DD46AE1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5785" y="8992153"/>
            <a:ext cx="231627" cy="456907"/>
          </a:xfrm>
          <a:prstGeom prst="rect">
            <a:avLst/>
          </a:prstGeom>
        </p:spPr>
      </p:pic>
      <p:sp>
        <p:nvSpPr>
          <p:cNvPr id="15" name="テキスト プレースホルダー 5">
            <a:extLst>
              <a:ext uri="{FF2B5EF4-FFF2-40B4-BE49-F238E27FC236}">
                <a16:creationId xmlns:a16="http://schemas.microsoft.com/office/drawing/2014/main" id="{6DDE9333-414E-E51C-CC97-863E3C842BC8}"/>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309412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入社処理を回答する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13</a:t>
            </a:fld>
            <a:endParaRPr lang="ja-JP" altLang="en-US" dirty="0"/>
          </a:p>
        </p:txBody>
      </p:sp>
      <p:grpSp>
        <p:nvGrpSpPr>
          <p:cNvPr id="10" name="グループ化 9">
            <a:extLst>
              <a:ext uri="{FF2B5EF4-FFF2-40B4-BE49-F238E27FC236}">
                <a16:creationId xmlns:a16="http://schemas.microsoft.com/office/drawing/2014/main" id="{D90D8496-AA84-D581-34C3-ED1EFA431262}"/>
              </a:ext>
            </a:extLst>
          </p:cNvPr>
          <p:cNvGrpSpPr/>
          <p:nvPr/>
        </p:nvGrpSpPr>
        <p:grpSpPr>
          <a:xfrm>
            <a:off x="370961" y="949791"/>
            <a:ext cx="6116079" cy="4001936"/>
            <a:chOff x="369000" y="950400"/>
            <a:chExt cx="6120000" cy="4004501"/>
          </a:xfrm>
        </p:grpSpPr>
        <p:sp>
          <p:nvSpPr>
            <p:cNvPr id="11" name="四角形: 角を丸くする 10">
              <a:extLst>
                <a:ext uri="{FF2B5EF4-FFF2-40B4-BE49-F238E27FC236}">
                  <a16:creationId xmlns:a16="http://schemas.microsoft.com/office/drawing/2014/main" id="{B6918AEB-CC30-8ED9-3E80-8C3FB2CE8A0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３</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入力項目の内容に沿って、必要な情報を入力します。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1099"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6C183408-96D3-713F-8FDD-1E0EF2EB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14" name="四角形: 角を丸くする 13">
            <a:extLst>
              <a:ext uri="{FF2B5EF4-FFF2-40B4-BE49-F238E27FC236}">
                <a16:creationId xmlns:a16="http://schemas.microsoft.com/office/drawing/2014/main" id="{BA9795A2-4F70-C86F-8B89-79ED6FF953C3}"/>
              </a:ext>
            </a:extLst>
          </p:cNvPr>
          <p:cNvSpPr/>
          <p:nvPr/>
        </p:nvSpPr>
        <p:spPr>
          <a:xfrm>
            <a:off x="370961" y="5181454"/>
            <a:ext cx="6116079" cy="3962546"/>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４</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入力完了後、画面最下部の［確認］をクリックします。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回答を中断したい場合は、［一時保存］をクリックしてください。</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入力途中の内容が保持された状態で回答の再開ができます。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7" name="図 36">
            <a:extLst>
              <a:ext uri="{FF2B5EF4-FFF2-40B4-BE49-F238E27FC236}">
                <a16:creationId xmlns:a16="http://schemas.microsoft.com/office/drawing/2014/main" id="{39FB252C-7191-4FEC-A294-84A4653B1CF2}"/>
              </a:ext>
            </a:extLst>
          </p:cNvPr>
          <p:cNvPicPr>
            <a:picLocks noChangeAspect="1"/>
          </p:cNvPicPr>
          <p:nvPr/>
        </p:nvPicPr>
        <p:blipFill>
          <a:blip r:embed="rId4"/>
          <a:stretch>
            <a:fillRect/>
          </a:stretch>
        </p:blipFill>
        <p:spPr>
          <a:xfrm>
            <a:off x="725387" y="1568211"/>
            <a:ext cx="5226712" cy="2731574"/>
          </a:xfrm>
          <a:prstGeom prst="rect">
            <a:avLst/>
          </a:prstGeom>
        </p:spPr>
      </p:pic>
      <p:sp>
        <p:nvSpPr>
          <p:cNvPr id="38" name="Google Shape;248;p7">
            <a:extLst>
              <a:ext uri="{FF2B5EF4-FFF2-40B4-BE49-F238E27FC236}">
                <a16:creationId xmlns:a16="http://schemas.microsoft.com/office/drawing/2014/main" id="{04825878-AF63-16DA-83D9-40F1BFC79473}"/>
              </a:ext>
            </a:extLst>
          </p:cNvPr>
          <p:cNvSpPr/>
          <p:nvPr/>
        </p:nvSpPr>
        <p:spPr>
          <a:xfrm>
            <a:off x="905901" y="2063280"/>
            <a:ext cx="4016828" cy="2137519"/>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 name="図 38">
            <a:extLst>
              <a:ext uri="{FF2B5EF4-FFF2-40B4-BE49-F238E27FC236}">
                <a16:creationId xmlns:a16="http://schemas.microsoft.com/office/drawing/2014/main" id="{5EE9C424-7F43-857B-B7CA-2AFD4C579339}"/>
              </a:ext>
            </a:extLst>
          </p:cNvPr>
          <p:cNvPicPr>
            <a:picLocks noChangeAspect="1"/>
          </p:cNvPicPr>
          <p:nvPr/>
        </p:nvPicPr>
        <p:blipFill rotWithShape="1">
          <a:blip r:embed="rId5"/>
          <a:srcRect l="6716" r="6860"/>
          <a:stretch/>
        </p:blipFill>
        <p:spPr>
          <a:xfrm>
            <a:off x="2002536" y="6834416"/>
            <a:ext cx="2852927" cy="756830"/>
          </a:xfrm>
          <a:prstGeom prst="rect">
            <a:avLst/>
          </a:prstGeom>
          <a:effectLst>
            <a:outerShdw blurRad="63500" sx="102000" sy="102000" algn="ctr" rotWithShape="0">
              <a:prstClr val="black">
                <a:alpha val="40000"/>
              </a:prstClr>
            </a:outerShdw>
          </a:effectLst>
        </p:spPr>
      </p:pic>
      <p:pic>
        <p:nvPicPr>
          <p:cNvPr id="2" name="グラフィックス 1" descr="再生 単色塗りつぶし">
            <a:extLst>
              <a:ext uri="{FF2B5EF4-FFF2-40B4-BE49-F238E27FC236}">
                <a16:creationId xmlns:a16="http://schemas.microsoft.com/office/drawing/2014/main" id="{2306D70D-0C8E-0997-280F-55E85141CB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5785" y="8992153"/>
            <a:ext cx="231627" cy="456907"/>
          </a:xfrm>
          <a:prstGeom prst="rect">
            <a:avLst/>
          </a:prstGeom>
        </p:spPr>
      </p:pic>
      <p:sp>
        <p:nvSpPr>
          <p:cNvPr id="4" name="Google Shape;248;p7">
            <a:extLst>
              <a:ext uri="{FF2B5EF4-FFF2-40B4-BE49-F238E27FC236}">
                <a16:creationId xmlns:a16="http://schemas.microsoft.com/office/drawing/2014/main" id="{24594EB2-5BC3-57A8-6737-350D728C661C}"/>
              </a:ext>
            </a:extLst>
          </p:cNvPr>
          <p:cNvSpPr/>
          <p:nvPr/>
        </p:nvSpPr>
        <p:spPr>
          <a:xfrm>
            <a:off x="3550980" y="6960884"/>
            <a:ext cx="1196384" cy="50462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テキスト プレースホルダー 5">
            <a:extLst>
              <a:ext uri="{FF2B5EF4-FFF2-40B4-BE49-F238E27FC236}">
                <a16:creationId xmlns:a16="http://schemas.microsoft.com/office/drawing/2014/main" id="{A66DC606-6D1A-6D95-1FCA-997487136851}"/>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101422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入社処理を回答する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14</a:t>
            </a:fld>
            <a:endParaRPr lang="ja-JP" altLang="en-US" dirty="0"/>
          </a:p>
        </p:txBody>
      </p:sp>
      <p:grpSp>
        <p:nvGrpSpPr>
          <p:cNvPr id="10" name="グループ化 9">
            <a:extLst>
              <a:ext uri="{FF2B5EF4-FFF2-40B4-BE49-F238E27FC236}">
                <a16:creationId xmlns:a16="http://schemas.microsoft.com/office/drawing/2014/main" id="{D90D8496-AA84-D581-34C3-ED1EFA431262}"/>
              </a:ext>
            </a:extLst>
          </p:cNvPr>
          <p:cNvGrpSpPr/>
          <p:nvPr/>
        </p:nvGrpSpPr>
        <p:grpSpPr>
          <a:xfrm>
            <a:off x="370961" y="949791"/>
            <a:ext cx="6116079" cy="4001936"/>
            <a:chOff x="369000" y="950400"/>
            <a:chExt cx="6120000" cy="4004501"/>
          </a:xfrm>
        </p:grpSpPr>
        <p:sp>
          <p:nvSpPr>
            <p:cNvPr id="11" name="四角形: 角を丸くする 10">
              <a:extLst>
                <a:ext uri="{FF2B5EF4-FFF2-40B4-BE49-F238E27FC236}">
                  <a16:creationId xmlns:a16="http://schemas.microsoft.com/office/drawing/2014/main" id="{B6918AEB-CC30-8ED9-3E80-8C3FB2CE8A0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５</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確認画面に遷移後、画面最下部の［登録］をクリックします。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登録後、回答内容の修正はできませんので、ご注意ください</a:t>
              </a:r>
              <a:endParaRPr kumimoji="1" lang="ja-JP" altLang="en-US" sz="1099"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6C183408-96D3-713F-8FDD-1E0EF2EB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2" name="図 1">
            <a:extLst>
              <a:ext uri="{FF2B5EF4-FFF2-40B4-BE49-F238E27FC236}">
                <a16:creationId xmlns:a16="http://schemas.microsoft.com/office/drawing/2014/main" id="{BDAB8A5A-884D-38D1-8B2F-0DEE522DCE10}"/>
              </a:ext>
            </a:extLst>
          </p:cNvPr>
          <p:cNvPicPr>
            <a:picLocks noChangeAspect="1"/>
          </p:cNvPicPr>
          <p:nvPr/>
        </p:nvPicPr>
        <p:blipFill>
          <a:blip r:embed="rId4"/>
          <a:stretch>
            <a:fillRect/>
          </a:stretch>
        </p:blipFill>
        <p:spPr>
          <a:xfrm>
            <a:off x="2001058" y="2328753"/>
            <a:ext cx="2855881" cy="749774"/>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6275649D-3E2E-EF5E-9A7B-5D231E9EEF69}"/>
              </a:ext>
            </a:extLst>
          </p:cNvPr>
          <p:cNvSpPr/>
          <p:nvPr/>
        </p:nvSpPr>
        <p:spPr>
          <a:xfrm>
            <a:off x="370961" y="5208762"/>
            <a:ext cx="6116079" cy="3811347"/>
          </a:xfrm>
          <a:prstGeom prst="roundRect">
            <a:avLst>
              <a:gd name="adj" fmla="val 1603"/>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６</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終了画面が下記のように表示されたら、回答が完了します。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a:extLst>
              <a:ext uri="{FF2B5EF4-FFF2-40B4-BE49-F238E27FC236}">
                <a16:creationId xmlns:a16="http://schemas.microsoft.com/office/drawing/2014/main" id="{045E96C8-0882-FB8B-4A84-A1954643FBC3}"/>
              </a:ext>
            </a:extLst>
          </p:cNvPr>
          <p:cNvPicPr>
            <a:picLocks noChangeAspect="1"/>
          </p:cNvPicPr>
          <p:nvPr/>
        </p:nvPicPr>
        <p:blipFill rotWithShape="1">
          <a:blip r:embed="rId5"/>
          <a:srcRect l="1750" t="1287" r="1405" b="742"/>
          <a:stretch/>
        </p:blipFill>
        <p:spPr>
          <a:xfrm>
            <a:off x="792269" y="5984742"/>
            <a:ext cx="5273458" cy="2546706"/>
          </a:xfrm>
          <a:prstGeom prst="rect">
            <a:avLst/>
          </a:prstGeom>
        </p:spPr>
      </p:pic>
      <p:sp>
        <p:nvSpPr>
          <p:cNvPr id="4" name="Google Shape;248;p7">
            <a:extLst>
              <a:ext uri="{FF2B5EF4-FFF2-40B4-BE49-F238E27FC236}">
                <a16:creationId xmlns:a16="http://schemas.microsoft.com/office/drawing/2014/main" id="{1394D15A-9E57-5F29-2572-C7FED7B78999}"/>
              </a:ext>
            </a:extLst>
          </p:cNvPr>
          <p:cNvSpPr/>
          <p:nvPr/>
        </p:nvSpPr>
        <p:spPr>
          <a:xfrm>
            <a:off x="3538454" y="2545397"/>
            <a:ext cx="1196384" cy="36064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テキスト プレースホルダー 5">
            <a:extLst>
              <a:ext uri="{FF2B5EF4-FFF2-40B4-BE49-F238E27FC236}">
                <a16:creationId xmlns:a16="http://schemas.microsoft.com/office/drawing/2014/main" id="{E336D49E-0E88-53CE-923D-3B1116022ADE}"/>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181132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595BF1C9-6038-20C4-4087-ED1DD84F8FA3}"/>
              </a:ext>
            </a:extLst>
          </p:cNvPr>
          <p:cNvSpPr/>
          <p:nvPr/>
        </p:nvSpPr>
        <p:spPr>
          <a:xfrm>
            <a:off x="585000" y="1412862"/>
            <a:ext cx="5688000" cy="7734313"/>
          </a:xfrm>
          <a:prstGeom prst="roundRect">
            <a:avLst>
              <a:gd name="adj" fmla="val 2154"/>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4B91128B-CD4A-C882-53A6-A5C0E725B2EA}"/>
              </a:ext>
            </a:extLst>
          </p:cNvPr>
          <p:cNvSpPr/>
          <p:nvPr/>
        </p:nvSpPr>
        <p:spPr>
          <a:xfrm>
            <a:off x="718096" y="1547104"/>
            <a:ext cx="5421809" cy="7413121"/>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▮回答時に操作可能な項目</a:t>
            </a:r>
            <a:endParaRPr kumimoji="1" lang="en-US" altLang="ja-JP" sz="1400" b="1"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FE6A46C2-196E-D81F-4F7A-DB3401A30A01}"/>
              </a:ext>
            </a:extLst>
          </p:cNvPr>
          <p:cNvPicPr>
            <a:picLocks noChangeAspect="1"/>
          </p:cNvPicPr>
          <p:nvPr/>
        </p:nvPicPr>
        <p:blipFill rotWithShape="1">
          <a:blip r:embed="rId2"/>
          <a:srcRect b="16125"/>
          <a:stretch/>
        </p:blipFill>
        <p:spPr>
          <a:xfrm>
            <a:off x="973254" y="6088776"/>
            <a:ext cx="4911490" cy="2111528"/>
          </a:xfrm>
          <a:prstGeom prst="rect">
            <a:avLst/>
          </a:prstGeom>
          <a:effectLst>
            <a:outerShdw blurRad="63500" sx="102000" sy="102000" algn="ctr" rotWithShape="0">
              <a:prstClr val="black">
                <a:alpha val="40000"/>
              </a:prstClr>
            </a:outerShdw>
          </a:effectLst>
        </p:spPr>
      </p:pic>
      <p:sp>
        <p:nvSpPr>
          <p:cNvPr id="18" name="テキスト ボックス 17">
            <a:extLst>
              <a:ext uri="{FF2B5EF4-FFF2-40B4-BE49-F238E27FC236}">
                <a16:creationId xmlns:a16="http://schemas.microsoft.com/office/drawing/2014/main" id="{36E509F0-3EE9-3A55-AA34-6CF6842B5BCE}"/>
              </a:ext>
            </a:extLst>
          </p:cNvPr>
          <p:cNvSpPr txBox="1"/>
          <p:nvPr/>
        </p:nvSpPr>
        <p:spPr>
          <a:xfrm>
            <a:off x="807606" y="2043412"/>
            <a:ext cx="5242789" cy="4847481"/>
          </a:xfrm>
          <a:prstGeom prst="rect">
            <a:avLst/>
          </a:prstGeom>
          <a:noFill/>
        </p:spPr>
        <p:txBody>
          <a:bodyPr wrap="square">
            <a:spAutoFit/>
          </a:bodyPr>
          <a:lstStyle/>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・追加</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100" b="0" i="0" dirty="0">
                <a:solidFill>
                  <a:srgbClr val="000000"/>
                </a:solidFill>
                <a:effectLst/>
                <a:latin typeface="HG丸ｺﾞｼｯｸM-PRO" panose="020F0600000000000000" pitchFamily="50" charset="-128"/>
                <a:ea typeface="HG丸ｺﾞｼｯｸM-PRO" panose="020F0600000000000000" pitchFamily="50" charset="-128"/>
              </a:rPr>
              <a:t>緊急連絡先や扶養家族の情報など、複数の情報を入力する必要がある場合に</a:t>
            </a:r>
            <a:br>
              <a:rPr lang="en-US" altLang="ja-JP" sz="1100" b="0" i="0"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100" b="0" i="0" dirty="0">
                <a:solidFill>
                  <a:srgbClr val="000000"/>
                </a:solidFill>
                <a:effectLst/>
                <a:latin typeface="HG丸ｺﾞｼｯｸM-PRO" panose="020F0600000000000000" pitchFamily="50" charset="-128"/>
                <a:ea typeface="HG丸ｺﾞｼｯｸM-PRO" panose="020F0600000000000000" pitchFamily="50" charset="-128"/>
              </a:rPr>
              <a:t>利用ください。</a:t>
            </a:r>
            <a:endParaRPr lang="en-US" altLang="ja-JP" sz="1100" b="0" i="0" dirty="0">
              <a:solidFill>
                <a:srgbClr val="000000"/>
              </a:solidFill>
              <a:effectLst/>
              <a:latin typeface="HG丸ｺﾞｼｯｸM-PRO" panose="020F0600000000000000" pitchFamily="50" charset="-128"/>
              <a:ea typeface="HG丸ｺﾞｼｯｸM-PRO" panose="020F0600000000000000" pitchFamily="50" charset="-128"/>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i="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br>
              <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rPr>
            </a:b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・削除</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100" b="0" i="0" dirty="0">
                <a:solidFill>
                  <a:srgbClr val="000000"/>
                </a:solidFill>
                <a:effectLst/>
                <a:latin typeface="HG丸ｺﾞｼｯｸM-PRO" panose="020F0600000000000000" pitchFamily="50" charset="-128"/>
                <a:ea typeface="HG丸ｺﾞｼｯｸM-PRO" panose="020F0600000000000000" pitchFamily="50" charset="-128"/>
              </a:rPr>
              <a:t>誤って項目を複数追加した際に［削除］ができます。</a:t>
            </a: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cxnSp>
        <p:nvCxnSpPr>
          <p:cNvPr id="26" name="直線コネクタ 25">
            <a:extLst>
              <a:ext uri="{FF2B5EF4-FFF2-40B4-BE49-F238E27FC236}">
                <a16:creationId xmlns:a16="http://schemas.microsoft.com/office/drawing/2014/main" id="{481ECD74-34F6-02C3-0504-F281193D498F}"/>
              </a:ext>
            </a:extLst>
          </p:cNvPr>
          <p:cNvCxnSpPr>
            <a:cxnSpLocks/>
          </p:cNvCxnSpPr>
          <p:nvPr/>
        </p:nvCxnSpPr>
        <p:spPr>
          <a:xfrm>
            <a:off x="436076" y="9375775"/>
            <a:ext cx="5985849"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5E04310B-1D16-605D-0F48-8280FD751572}"/>
              </a:ext>
            </a:extLst>
          </p:cNvPr>
          <p:cNvPicPr>
            <a:picLocks noChangeAspect="1"/>
          </p:cNvPicPr>
          <p:nvPr/>
        </p:nvPicPr>
        <p:blipFill rotWithShape="1">
          <a:blip r:embed="rId3"/>
          <a:srcRect b="52251"/>
          <a:stretch/>
        </p:blipFill>
        <p:spPr>
          <a:xfrm>
            <a:off x="5307978" y="8170161"/>
            <a:ext cx="1267991" cy="1145206"/>
          </a:xfrm>
          <a:prstGeom prst="rect">
            <a:avLst/>
          </a:prstGeom>
        </p:spPr>
      </p:pic>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7816"/>
            <a:ext cx="6120000" cy="307648"/>
          </a:xfrm>
        </p:spPr>
        <p:txBody>
          <a:bodyPr/>
          <a:lstStyle/>
          <a:p>
            <a:r>
              <a:rPr kumimoji="1" lang="en-US" altLang="ja-JP" dirty="0"/>
              <a:t>2</a:t>
            </a:r>
            <a:r>
              <a:rPr kumimoji="1" lang="ja-JP" altLang="en-US" dirty="0"/>
              <a:t> 入社処理を回答する ④</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15</a:t>
            </a:fld>
            <a:endParaRPr lang="ja-JP" altLang="en-US" dirty="0"/>
          </a:p>
        </p:txBody>
      </p:sp>
      <p:sp>
        <p:nvSpPr>
          <p:cNvPr id="6" name="テキスト プレースホルダー 5">
            <a:extLst>
              <a:ext uri="{FF2B5EF4-FFF2-40B4-BE49-F238E27FC236}">
                <a16:creationId xmlns:a16="http://schemas.microsoft.com/office/drawing/2014/main" id="{8B42648D-1C07-FDE2-691D-A2D54FB24603}"/>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4"/>
              </a:rPr>
              <a:t>こちら</a:t>
            </a:r>
            <a:endParaRPr lang="ja-JP" altLang="en-US" dirty="0"/>
          </a:p>
        </p:txBody>
      </p:sp>
      <p:grpSp>
        <p:nvGrpSpPr>
          <p:cNvPr id="19" name="グループ化 18">
            <a:extLst>
              <a:ext uri="{FF2B5EF4-FFF2-40B4-BE49-F238E27FC236}">
                <a16:creationId xmlns:a16="http://schemas.microsoft.com/office/drawing/2014/main" id="{EF42BCCA-DD95-DB28-757C-FED48CB0C078}"/>
              </a:ext>
            </a:extLst>
          </p:cNvPr>
          <p:cNvGrpSpPr/>
          <p:nvPr/>
        </p:nvGrpSpPr>
        <p:grpSpPr>
          <a:xfrm>
            <a:off x="436076" y="900000"/>
            <a:ext cx="5985849" cy="360000"/>
            <a:chOff x="436076" y="993775"/>
            <a:chExt cx="5985849" cy="388800"/>
          </a:xfrm>
        </p:grpSpPr>
        <p:grpSp>
          <p:nvGrpSpPr>
            <p:cNvPr id="20" name="グループ化 19">
              <a:extLst>
                <a:ext uri="{FF2B5EF4-FFF2-40B4-BE49-F238E27FC236}">
                  <a16:creationId xmlns:a16="http://schemas.microsoft.com/office/drawing/2014/main" id="{F96F20AF-0093-6D92-504E-4C43171ED2AE}"/>
                </a:ext>
              </a:extLst>
            </p:cNvPr>
            <p:cNvGrpSpPr/>
            <p:nvPr/>
          </p:nvGrpSpPr>
          <p:grpSpPr>
            <a:xfrm>
              <a:off x="436076" y="993775"/>
              <a:ext cx="1560081" cy="388800"/>
              <a:chOff x="461216" y="5156407"/>
              <a:chExt cx="1560081" cy="388800"/>
            </a:xfrm>
          </p:grpSpPr>
          <p:sp>
            <p:nvSpPr>
              <p:cNvPr id="22" name="正方形/長方形 21">
                <a:extLst>
                  <a:ext uri="{FF2B5EF4-FFF2-40B4-BE49-F238E27FC236}">
                    <a16:creationId xmlns:a16="http://schemas.microsoft.com/office/drawing/2014/main" id="{4BDD50DB-25CE-8DC2-70F5-6437A79E817F}"/>
                  </a:ext>
                </a:extLst>
              </p:cNvPr>
              <p:cNvSpPr/>
              <p:nvPr/>
            </p:nvSpPr>
            <p:spPr>
              <a:xfrm>
                <a:off x="461216" y="5156407"/>
                <a:ext cx="1560081" cy="38759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24" name="二等辺三角形 23">
                <a:extLst>
                  <a:ext uri="{FF2B5EF4-FFF2-40B4-BE49-F238E27FC236}">
                    <a16:creationId xmlns:a16="http://schemas.microsoft.com/office/drawing/2014/main" id="{3137B447-1A01-EF6A-DD0E-71AECCAA8BCA}"/>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グラフィックス 24" descr="電球 単色塗りつぶし">
                <a:extLst>
                  <a:ext uri="{FF2B5EF4-FFF2-40B4-BE49-F238E27FC236}">
                    <a16:creationId xmlns:a16="http://schemas.microsoft.com/office/drawing/2014/main" id="{4986FFFF-4C6B-1CBF-6689-64E80F82B2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0200" y="5231579"/>
                <a:ext cx="261786" cy="261786"/>
              </a:xfrm>
              <a:prstGeom prst="rect">
                <a:avLst/>
              </a:prstGeom>
            </p:spPr>
          </p:pic>
        </p:grpSp>
        <p:cxnSp>
          <p:nvCxnSpPr>
            <p:cNvPr id="21" name="直線コネクタ 20">
              <a:extLst>
                <a:ext uri="{FF2B5EF4-FFF2-40B4-BE49-F238E27FC236}">
                  <a16:creationId xmlns:a16="http://schemas.microsoft.com/office/drawing/2014/main" id="{6D675112-E851-E33A-ED0F-708411E6F40E}"/>
                </a:ext>
              </a:extLst>
            </p:cNvPr>
            <p:cNvCxnSpPr>
              <a:cxnSpLocks/>
            </p:cNvCxnSpPr>
            <p:nvPr/>
          </p:nvCxnSpPr>
          <p:spPr>
            <a:xfrm>
              <a:off x="2213313" y="1187571"/>
              <a:ext cx="4208612"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grpSp>
      <p:sp>
        <p:nvSpPr>
          <p:cNvPr id="30" name="Google Shape;248;p7">
            <a:extLst>
              <a:ext uri="{FF2B5EF4-FFF2-40B4-BE49-F238E27FC236}">
                <a16:creationId xmlns:a16="http://schemas.microsoft.com/office/drawing/2014/main" id="{FB6B79BA-A8E1-8F6A-C1F5-6C3C8657D5AA}"/>
              </a:ext>
            </a:extLst>
          </p:cNvPr>
          <p:cNvSpPr/>
          <p:nvPr/>
        </p:nvSpPr>
        <p:spPr>
          <a:xfrm>
            <a:off x="4672283" y="6198400"/>
            <a:ext cx="204517" cy="199616"/>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 name="四角形: 角を丸くする 33">
            <a:extLst>
              <a:ext uri="{FF2B5EF4-FFF2-40B4-BE49-F238E27FC236}">
                <a16:creationId xmlns:a16="http://schemas.microsoft.com/office/drawing/2014/main" id="{046CFCBE-C596-F2BF-F47A-36AC352B2E5E}"/>
              </a:ext>
            </a:extLst>
          </p:cNvPr>
          <p:cNvSpPr/>
          <p:nvPr/>
        </p:nvSpPr>
        <p:spPr>
          <a:xfrm>
            <a:off x="1818185" y="6465065"/>
            <a:ext cx="2404156" cy="1371134"/>
          </a:xfrm>
          <a:prstGeom prst="roundRect">
            <a:avLst>
              <a:gd name="adj" fmla="val 493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二等辺三角形 35">
            <a:extLst>
              <a:ext uri="{FF2B5EF4-FFF2-40B4-BE49-F238E27FC236}">
                <a16:creationId xmlns:a16="http://schemas.microsoft.com/office/drawing/2014/main" id="{DF874D2E-7F56-72E9-1393-7F5618ECA8D7}"/>
              </a:ext>
            </a:extLst>
          </p:cNvPr>
          <p:cNvSpPr/>
          <p:nvPr/>
        </p:nvSpPr>
        <p:spPr>
          <a:xfrm rot="2967891">
            <a:off x="4170353" y="6351439"/>
            <a:ext cx="248346" cy="43146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65F5654A-04DC-BBA8-5055-7134D85B76EB}"/>
              </a:ext>
            </a:extLst>
          </p:cNvPr>
          <p:cNvPicPr>
            <a:picLocks noChangeAspect="1"/>
          </p:cNvPicPr>
          <p:nvPr/>
        </p:nvPicPr>
        <p:blipFill>
          <a:blip r:embed="rId7"/>
          <a:stretch>
            <a:fillRect/>
          </a:stretch>
        </p:blipFill>
        <p:spPr>
          <a:xfrm>
            <a:off x="2114383" y="6665400"/>
            <a:ext cx="1790277" cy="970463"/>
          </a:xfrm>
          <a:prstGeom prst="rect">
            <a:avLst/>
          </a:prstGeom>
          <a:effectLst>
            <a:outerShdw blurRad="63500" sx="102000" sy="102000" algn="ctr" rotWithShape="0">
              <a:prstClr val="black">
                <a:alpha val="40000"/>
              </a:prstClr>
            </a:outerShdw>
          </a:effectLst>
        </p:spPr>
      </p:pic>
      <p:sp>
        <p:nvSpPr>
          <p:cNvPr id="39" name="Google Shape;248;p7">
            <a:extLst>
              <a:ext uri="{FF2B5EF4-FFF2-40B4-BE49-F238E27FC236}">
                <a16:creationId xmlns:a16="http://schemas.microsoft.com/office/drawing/2014/main" id="{675FEA76-7FAB-1219-5D88-CDDD153AEAD5}"/>
              </a:ext>
            </a:extLst>
          </p:cNvPr>
          <p:cNvSpPr/>
          <p:nvPr/>
        </p:nvSpPr>
        <p:spPr>
          <a:xfrm>
            <a:off x="3020263" y="7296604"/>
            <a:ext cx="523037" cy="23171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 name="図 22">
            <a:extLst>
              <a:ext uri="{FF2B5EF4-FFF2-40B4-BE49-F238E27FC236}">
                <a16:creationId xmlns:a16="http://schemas.microsoft.com/office/drawing/2014/main" id="{13C8AF00-0306-A3AF-ACEC-3C62CFE50E77}"/>
              </a:ext>
            </a:extLst>
          </p:cNvPr>
          <p:cNvPicPr>
            <a:picLocks noChangeAspect="1"/>
          </p:cNvPicPr>
          <p:nvPr/>
        </p:nvPicPr>
        <p:blipFill rotWithShape="1">
          <a:blip r:embed="rId8"/>
          <a:srcRect t="23711"/>
          <a:stretch/>
        </p:blipFill>
        <p:spPr>
          <a:xfrm>
            <a:off x="973256" y="2824504"/>
            <a:ext cx="4911490" cy="2115044"/>
          </a:xfrm>
          <a:prstGeom prst="rect">
            <a:avLst/>
          </a:prstGeom>
          <a:effectLst>
            <a:outerShdw blurRad="63500" sx="102000" sy="102000" algn="ctr" rotWithShape="0">
              <a:prstClr val="black">
                <a:alpha val="40000"/>
              </a:prstClr>
            </a:outerShdw>
          </a:effectLst>
        </p:spPr>
      </p:pic>
      <p:sp>
        <p:nvSpPr>
          <p:cNvPr id="28" name="Google Shape;248;p7">
            <a:extLst>
              <a:ext uri="{FF2B5EF4-FFF2-40B4-BE49-F238E27FC236}">
                <a16:creationId xmlns:a16="http://schemas.microsoft.com/office/drawing/2014/main" id="{28F0BFB7-C588-C35C-6083-0C88653DF7D2}"/>
              </a:ext>
            </a:extLst>
          </p:cNvPr>
          <p:cNvSpPr/>
          <p:nvPr/>
        </p:nvSpPr>
        <p:spPr>
          <a:xfrm>
            <a:off x="2768252" y="4648598"/>
            <a:ext cx="635695" cy="18645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2954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7816"/>
            <a:ext cx="6120000" cy="307648"/>
          </a:xfrm>
        </p:spPr>
        <p:txBody>
          <a:bodyPr/>
          <a:lstStyle/>
          <a:p>
            <a:r>
              <a:rPr kumimoji="1" lang="en-US" altLang="ja-JP" dirty="0"/>
              <a:t>2</a:t>
            </a:r>
            <a:r>
              <a:rPr kumimoji="1" lang="ja-JP" altLang="en-US" dirty="0"/>
              <a:t> 入社処理を回答する ⑤</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16</a:t>
            </a:fld>
            <a:endParaRPr lang="ja-JP" altLang="en-US" dirty="0"/>
          </a:p>
        </p:txBody>
      </p:sp>
      <p:sp>
        <p:nvSpPr>
          <p:cNvPr id="6" name="テキスト プレースホルダー 5">
            <a:extLst>
              <a:ext uri="{FF2B5EF4-FFF2-40B4-BE49-F238E27FC236}">
                <a16:creationId xmlns:a16="http://schemas.microsoft.com/office/drawing/2014/main" id="{8B42648D-1C07-FDE2-691D-A2D54FB24603}"/>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2"/>
              </a:rPr>
              <a:t>こちら</a:t>
            </a:r>
            <a:endParaRPr lang="ja-JP" altLang="en-US" dirty="0"/>
          </a:p>
        </p:txBody>
      </p:sp>
      <p:sp>
        <p:nvSpPr>
          <p:cNvPr id="9" name="四角形: 角を丸くする 8">
            <a:extLst>
              <a:ext uri="{FF2B5EF4-FFF2-40B4-BE49-F238E27FC236}">
                <a16:creationId xmlns:a16="http://schemas.microsoft.com/office/drawing/2014/main" id="{595BF1C9-6038-20C4-4087-ED1DD84F8FA3}"/>
              </a:ext>
            </a:extLst>
          </p:cNvPr>
          <p:cNvSpPr/>
          <p:nvPr/>
        </p:nvSpPr>
        <p:spPr>
          <a:xfrm>
            <a:off x="585000" y="1412862"/>
            <a:ext cx="5688000" cy="7734313"/>
          </a:xfrm>
          <a:prstGeom prst="roundRect">
            <a:avLst>
              <a:gd name="adj" fmla="val 2154"/>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4B91128B-CD4A-C882-53A6-A5C0E725B2EA}"/>
              </a:ext>
            </a:extLst>
          </p:cNvPr>
          <p:cNvSpPr/>
          <p:nvPr/>
        </p:nvSpPr>
        <p:spPr>
          <a:xfrm>
            <a:off x="718096" y="1547104"/>
            <a:ext cx="5421809" cy="7413121"/>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▮回答時に操作可能な項目</a:t>
            </a:r>
            <a:endParaRPr kumimoji="1" lang="en-US" altLang="ja-JP" sz="1400" b="1"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36E509F0-3EE9-3A55-AA34-6CF6842B5BCE}"/>
              </a:ext>
            </a:extLst>
          </p:cNvPr>
          <p:cNvSpPr txBox="1"/>
          <p:nvPr/>
        </p:nvSpPr>
        <p:spPr>
          <a:xfrm>
            <a:off x="807606" y="2043412"/>
            <a:ext cx="5273154" cy="5109091"/>
          </a:xfrm>
          <a:prstGeom prst="rect">
            <a:avLst/>
          </a:prstGeom>
          <a:noFill/>
        </p:spPr>
        <p:txBody>
          <a:bodyPr wrap="square">
            <a:spAutoFit/>
          </a:bodyPr>
          <a:lstStyle/>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・経路検索</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100" b="0" i="0" dirty="0">
                <a:solidFill>
                  <a:srgbClr val="000000"/>
                </a:solidFill>
                <a:effectLst/>
                <a:latin typeface="HG丸ｺﾞｼｯｸM-PRO" panose="020F0600000000000000" pitchFamily="50" charset="-128"/>
                <a:ea typeface="HG丸ｺﾞｼｯｸM-PRO" panose="020F0600000000000000" pitchFamily="50" charset="-128"/>
              </a:rPr>
              <a:t>通勤情報を入力する必要がある場合、経路検索にて入力できます。</a:t>
            </a:r>
            <a:br>
              <a:rPr lang="ja-JP" altLang="en-US" sz="1100" dirty="0">
                <a:latin typeface="HG丸ｺﾞｼｯｸM-PRO" panose="020F0600000000000000" pitchFamily="50" charset="-128"/>
                <a:ea typeface="HG丸ｺﾞｼｯｸM-PRO" panose="020F0600000000000000" pitchFamily="50" charset="-128"/>
              </a:rPr>
            </a:br>
            <a:r>
              <a:rPr lang="en-US" altLang="ja-JP" sz="1100" b="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b="0" i="0" dirty="0">
                <a:solidFill>
                  <a:srgbClr val="000000"/>
                </a:solidFill>
                <a:effectLst/>
                <a:latin typeface="HG丸ｺﾞｼｯｸM-PRO" panose="020F0600000000000000" pitchFamily="50" charset="-128"/>
                <a:ea typeface="HG丸ｺﾞｼｯｸM-PRO" panose="020F0600000000000000" pitchFamily="50" charset="-128"/>
              </a:rPr>
              <a:t>ジンジャーは「駅すぱあと」と連携をしております。</a:t>
            </a:r>
            <a:endParaRPr lang="en-US" altLang="ja-JP" sz="1100" b="0" i="0" dirty="0">
              <a:solidFill>
                <a:srgbClr val="000000"/>
              </a:solidFill>
              <a:effectLst/>
              <a:latin typeface="HG丸ｺﾞｼｯｸM-PRO" panose="020F0600000000000000" pitchFamily="50" charset="-128"/>
              <a:ea typeface="HG丸ｺﾞｼｯｸM-PRO" panose="020F0600000000000000" pitchFamily="50" charset="-128"/>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br>
              <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100" dirty="0">
                <a:latin typeface="HG丸ｺﾞｼｯｸM-PRO" panose="020F0600000000000000" pitchFamily="50" charset="-128"/>
                <a:ea typeface="HG丸ｺﾞｼｯｸM-PRO" panose="020F0600000000000000" pitchFamily="50" charset="-128"/>
                <a:cs typeface="Arial" panose="020B0604020202020204" pitchFamily="34" charset="0"/>
              </a:rPr>
              <a:t>［検索］</a:t>
            </a:r>
            <a:r>
              <a:rPr lang="ja-JP" altLang="en-US" sz="1100" b="0" i="0" dirty="0">
                <a:solidFill>
                  <a:srgbClr val="000000"/>
                </a:solidFill>
                <a:effectLst/>
                <a:latin typeface="HG丸ｺﾞｼｯｸM-PRO" panose="020F0600000000000000" pitchFamily="50" charset="-128"/>
                <a:ea typeface="HG丸ｺﾞｼｯｸM-PRO" panose="020F0600000000000000" pitchFamily="50" charset="-128"/>
              </a:rPr>
              <a:t>クリック後は経路が表示されますので、ご利用の経路を選択ください。</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・添付ファイル</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100" b="0" i="0" dirty="0">
                <a:solidFill>
                  <a:srgbClr val="000000"/>
                </a:solidFill>
                <a:effectLst/>
                <a:latin typeface="HG丸ｺﾞｼｯｸM-PRO" panose="020F0600000000000000" pitchFamily="50" charset="-128"/>
                <a:ea typeface="HG丸ｺﾞｼｯｸM-PRO" panose="020F0600000000000000" pitchFamily="50" charset="-128"/>
              </a:rPr>
              <a:t>履歴書などの書類を添付することが可能です。</a:t>
            </a:r>
            <a:br>
              <a:rPr lang="ja-JP" altLang="en-US" sz="1100" dirty="0">
                <a:latin typeface="HG丸ｺﾞｼｯｸM-PRO" panose="020F0600000000000000" pitchFamily="50" charset="-128"/>
                <a:ea typeface="HG丸ｺﾞｼｯｸM-PRO" panose="020F0600000000000000" pitchFamily="50" charset="-128"/>
              </a:rPr>
            </a:br>
            <a:r>
              <a:rPr lang="en-US" altLang="ja-JP" sz="1100" b="1" i="0" dirty="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100" b="1" i="0" dirty="0">
                <a:solidFill>
                  <a:srgbClr val="FF0000"/>
                </a:solidFill>
                <a:effectLst/>
                <a:latin typeface="HG丸ｺﾞｼｯｸM-PRO" panose="020F0600000000000000" pitchFamily="50" charset="-128"/>
                <a:ea typeface="HG丸ｺﾞｼｯｸM-PRO" panose="020F0600000000000000" pitchFamily="50" charset="-128"/>
              </a:rPr>
              <a:t>添付ファイルのファイルサイズは</a:t>
            </a:r>
            <a:r>
              <a:rPr lang="en-US" altLang="ja-JP" sz="1100" b="1" i="0" dirty="0">
                <a:solidFill>
                  <a:srgbClr val="FF0000"/>
                </a:solidFill>
                <a:effectLst/>
                <a:latin typeface="HG丸ｺﾞｼｯｸM-PRO" panose="020F0600000000000000" pitchFamily="50" charset="-128"/>
                <a:ea typeface="HG丸ｺﾞｼｯｸM-PRO" panose="020F0600000000000000" pitchFamily="50" charset="-128"/>
              </a:rPr>
              <a:t>5MB</a:t>
            </a:r>
            <a:r>
              <a:rPr lang="ja-JP" altLang="en-US" sz="1100" b="1" i="0" dirty="0">
                <a:solidFill>
                  <a:srgbClr val="FF0000"/>
                </a:solidFill>
                <a:effectLst/>
                <a:latin typeface="HG丸ｺﾞｼｯｸM-PRO" panose="020F0600000000000000" pitchFamily="50" charset="-128"/>
                <a:ea typeface="HG丸ｺﾞｼｯｸM-PRO" panose="020F0600000000000000" pitchFamily="50" charset="-128"/>
              </a:rPr>
              <a:t>以下まで対応できます。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19" name="グループ化 18">
            <a:extLst>
              <a:ext uri="{FF2B5EF4-FFF2-40B4-BE49-F238E27FC236}">
                <a16:creationId xmlns:a16="http://schemas.microsoft.com/office/drawing/2014/main" id="{EF42BCCA-DD95-DB28-757C-FED48CB0C078}"/>
              </a:ext>
            </a:extLst>
          </p:cNvPr>
          <p:cNvGrpSpPr/>
          <p:nvPr/>
        </p:nvGrpSpPr>
        <p:grpSpPr>
          <a:xfrm>
            <a:off x="436076" y="900000"/>
            <a:ext cx="5985849" cy="360000"/>
            <a:chOff x="436076" y="993775"/>
            <a:chExt cx="5985849" cy="388800"/>
          </a:xfrm>
        </p:grpSpPr>
        <p:grpSp>
          <p:nvGrpSpPr>
            <p:cNvPr id="20" name="グループ化 19">
              <a:extLst>
                <a:ext uri="{FF2B5EF4-FFF2-40B4-BE49-F238E27FC236}">
                  <a16:creationId xmlns:a16="http://schemas.microsoft.com/office/drawing/2014/main" id="{F96F20AF-0093-6D92-504E-4C43171ED2AE}"/>
                </a:ext>
              </a:extLst>
            </p:cNvPr>
            <p:cNvGrpSpPr/>
            <p:nvPr/>
          </p:nvGrpSpPr>
          <p:grpSpPr>
            <a:xfrm>
              <a:off x="436076" y="993775"/>
              <a:ext cx="1560081" cy="388800"/>
              <a:chOff x="461216" y="5156407"/>
              <a:chExt cx="1560081" cy="388800"/>
            </a:xfrm>
          </p:grpSpPr>
          <p:sp>
            <p:nvSpPr>
              <p:cNvPr id="22" name="正方形/長方形 21">
                <a:extLst>
                  <a:ext uri="{FF2B5EF4-FFF2-40B4-BE49-F238E27FC236}">
                    <a16:creationId xmlns:a16="http://schemas.microsoft.com/office/drawing/2014/main" id="{4BDD50DB-25CE-8DC2-70F5-6437A79E817F}"/>
                  </a:ext>
                </a:extLst>
              </p:cNvPr>
              <p:cNvSpPr/>
              <p:nvPr/>
            </p:nvSpPr>
            <p:spPr>
              <a:xfrm>
                <a:off x="461216" y="5156407"/>
                <a:ext cx="1560081" cy="38759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24" name="二等辺三角形 23">
                <a:extLst>
                  <a:ext uri="{FF2B5EF4-FFF2-40B4-BE49-F238E27FC236}">
                    <a16:creationId xmlns:a16="http://schemas.microsoft.com/office/drawing/2014/main" id="{3137B447-1A01-EF6A-DD0E-71AECCAA8BCA}"/>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グラフィックス 24" descr="電球 単色塗りつぶし">
                <a:extLst>
                  <a:ext uri="{FF2B5EF4-FFF2-40B4-BE49-F238E27FC236}">
                    <a16:creationId xmlns:a16="http://schemas.microsoft.com/office/drawing/2014/main" id="{4986FFFF-4C6B-1CBF-6689-64E80F82B2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21" name="直線コネクタ 20">
              <a:extLst>
                <a:ext uri="{FF2B5EF4-FFF2-40B4-BE49-F238E27FC236}">
                  <a16:creationId xmlns:a16="http://schemas.microsoft.com/office/drawing/2014/main" id="{6D675112-E851-E33A-ED0F-708411E6F40E}"/>
                </a:ext>
              </a:extLst>
            </p:cNvPr>
            <p:cNvCxnSpPr>
              <a:cxnSpLocks/>
            </p:cNvCxnSpPr>
            <p:nvPr/>
          </p:nvCxnSpPr>
          <p:spPr>
            <a:xfrm>
              <a:off x="2213313" y="1187571"/>
              <a:ext cx="4208612"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481ECD74-34F6-02C3-0504-F281193D498F}"/>
              </a:ext>
            </a:extLst>
          </p:cNvPr>
          <p:cNvCxnSpPr>
            <a:cxnSpLocks/>
          </p:cNvCxnSpPr>
          <p:nvPr/>
        </p:nvCxnSpPr>
        <p:spPr>
          <a:xfrm>
            <a:off x="436076" y="9375775"/>
            <a:ext cx="5985849"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824A758F-3F5B-A681-EADA-FE23BFF3EDF5}"/>
              </a:ext>
            </a:extLst>
          </p:cNvPr>
          <p:cNvPicPr>
            <a:picLocks noChangeAspect="1"/>
          </p:cNvPicPr>
          <p:nvPr/>
        </p:nvPicPr>
        <p:blipFill rotWithShape="1">
          <a:blip r:embed="rId5"/>
          <a:srcRect b="29773"/>
          <a:stretch/>
        </p:blipFill>
        <p:spPr>
          <a:xfrm>
            <a:off x="973255" y="2826000"/>
            <a:ext cx="4911490" cy="1485334"/>
          </a:xfrm>
          <a:prstGeom prst="rect">
            <a:avLst/>
          </a:prstGeom>
          <a:effectLst>
            <a:outerShdw blurRad="63500" sx="102000" sy="102000" algn="ctr" rotWithShape="0">
              <a:prstClr val="black">
                <a:alpha val="40000"/>
              </a:prstClr>
            </a:outerShdw>
          </a:effectLst>
        </p:spPr>
      </p:pic>
      <p:sp>
        <p:nvSpPr>
          <p:cNvPr id="5" name="Google Shape;248;p7">
            <a:extLst>
              <a:ext uri="{FF2B5EF4-FFF2-40B4-BE49-F238E27FC236}">
                <a16:creationId xmlns:a16="http://schemas.microsoft.com/office/drawing/2014/main" id="{417AE606-051F-DA39-AE10-639C67B1177F}"/>
              </a:ext>
            </a:extLst>
          </p:cNvPr>
          <p:cNvSpPr/>
          <p:nvPr/>
        </p:nvSpPr>
        <p:spPr>
          <a:xfrm>
            <a:off x="4521896" y="3007565"/>
            <a:ext cx="413358" cy="236679"/>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 name="グループ化 11">
            <a:extLst>
              <a:ext uri="{FF2B5EF4-FFF2-40B4-BE49-F238E27FC236}">
                <a16:creationId xmlns:a16="http://schemas.microsoft.com/office/drawing/2014/main" id="{2FBCB619-08D2-D382-81A7-BABE87D679A5}"/>
              </a:ext>
            </a:extLst>
          </p:cNvPr>
          <p:cNvGrpSpPr/>
          <p:nvPr/>
        </p:nvGrpSpPr>
        <p:grpSpPr>
          <a:xfrm>
            <a:off x="2563035" y="2897500"/>
            <a:ext cx="1605509" cy="1871454"/>
            <a:chOff x="1923306" y="4049892"/>
            <a:chExt cx="1605509" cy="1871454"/>
          </a:xfrm>
        </p:grpSpPr>
        <p:sp>
          <p:nvSpPr>
            <p:cNvPr id="10" name="四角形: 角を丸くする 9">
              <a:extLst>
                <a:ext uri="{FF2B5EF4-FFF2-40B4-BE49-F238E27FC236}">
                  <a16:creationId xmlns:a16="http://schemas.microsoft.com/office/drawing/2014/main" id="{E9E9E3D8-8224-E341-D93D-851664C9C24E}"/>
                </a:ext>
              </a:extLst>
            </p:cNvPr>
            <p:cNvSpPr/>
            <p:nvPr/>
          </p:nvSpPr>
          <p:spPr>
            <a:xfrm>
              <a:off x="1923306" y="4049892"/>
              <a:ext cx="1605509" cy="1871454"/>
            </a:xfrm>
            <a:prstGeom prst="roundRect">
              <a:avLst>
                <a:gd name="adj" fmla="val 493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577B26B7-ADD9-2223-5D6E-C8CF5E0216D3}"/>
                </a:ext>
              </a:extLst>
            </p:cNvPr>
            <p:cNvPicPr>
              <a:picLocks noChangeAspect="1"/>
            </p:cNvPicPr>
            <p:nvPr/>
          </p:nvPicPr>
          <p:blipFill rotWithShape="1">
            <a:blip r:embed="rId6"/>
            <a:srcRect l="1709" t="1381" r="2403" b="2816"/>
            <a:stretch/>
          </p:blipFill>
          <p:spPr>
            <a:xfrm>
              <a:off x="2144716" y="4175001"/>
              <a:ext cx="1148905" cy="1621236"/>
            </a:xfrm>
            <a:prstGeom prst="rect">
              <a:avLst/>
            </a:prstGeom>
            <a:effectLst>
              <a:outerShdw blurRad="63500" sx="102000" sy="102000" algn="ctr" rotWithShape="0">
                <a:prstClr val="black">
                  <a:alpha val="40000"/>
                </a:prstClr>
              </a:outerShdw>
            </a:effectLst>
          </p:spPr>
        </p:pic>
      </p:grpSp>
      <p:sp>
        <p:nvSpPr>
          <p:cNvPr id="13" name="二等辺三角形 12">
            <a:extLst>
              <a:ext uri="{FF2B5EF4-FFF2-40B4-BE49-F238E27FC236}">
                <a16:creationId xmlns:a16="http://schemas.microsoft.com/office/drawing/2014/main" id="{032C6918-E5EF-EFE6-6084-F62CC7557B6B}"/>
              </a:ext>
            </a:extLst>
          </p:cNvPr>
          <p:cNvSpPr/>
          <p:nvPr/>
        </p:nvSpPr>
        <p:spPr>
          <a:xfrm rot="3937479">
            <a:off x="4146437" y="3009016"/>
            <a:ext cx="248346" cy="43146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26B8F504-A01E-805D-6E98-933CDD82D278}"/>
              </a:ext>
            </a:extLst>
          </p:cNvPr>
          <p:cNvPicPr>
            <a:picLocks noChangeAspect="1"/>
          </p:cNvPicPr>
          <p:nvPr/>
        </p:nvPicPr>
        <p:blipFill rotWithShape="1">
          <a:blip r:embed="rId7"/>
          <a:srcRect r="1209" b="25518"/>
          <a:stretch/>
        </p:blipFill>
        <p:spPr>
          <a:xfrm>
            <a:off x="2549055" y="5236211"/>
            <a:ext cx="1759890" cy="1291926"/>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A7E292A7-30C4-4C59-2A16-2093CEFA56C6}"/>
              </a:ext>
            </a:extLst>
          </p:cNvPr>
          <p:cNvPicPr>
            <a:picLocks noChangeAspect="1"/>
          </p:cNvPicPr>
          <p:nvPr/>
        </p:nvPicPr>
        <p:blipFill rotWithShape="1">
          <a:blip r:embed="rId8"/>
          <a:srcRect b="16803"/>
          <a:stretch/>
        </p:blipFill>
        <p:spPr>
          <a:xfrm>
            <a:off x="972545" y="7340589"/>
            <a:ext cx="4912911" cy="1476387"/>
          </a:xfrm>
          <a:prstGeom prst="rect">
            <a:avLst/>
          </a:prstGeom>
          <a:effectLst>
            <a:outerShdw blurRad="63500" sx="102000" sy="102000" algn="ctr" rotWithShape="0">
              <a:prstClr val="black">
                <a:alpha val="40000"/>
              </a:prstClr>
            </a:outerShdw>
          </a:effectLst>
        </p:spPr>
      </p:pic>
      <p:pic>
        <p:nvPicPr>
          <p:cNvPr id="27" name="図 26">
            <a:extLst>
              <a:ext uri="{FF2B5EF4-FFF2-40B4-BE49-F238E27FC236}">
                <a16:creationId xmlns:a16="http://schemas.microsoft.com/office/drawing/2014/main" id="{5E04310B-1D16-605D-0F48-8280FD751572}"/>
              </a:ext>
            </a:extLst>
          </p:cNvPr>
          <p:cNvPicPr>
            <a:picLocks noChangeAspect="1"/>
          </p:cNvPicPr>
          <p:nvPr/>
        </p:nvPicPr>
        <p:blipFill rotWithShape="1">
          <a:blip r:embed="rId9"/>
          <a:srcRect b="52251"/>
          <a:stretch/>
        </p:blipFill>
        <p:spPr>
          <a:xfrm>
            <a:off x="5307978" y="8170161"/>
            <a:ext cx="1267991" cy="1145206"/>
          </a:xfrm>
          <a:prstGeom prst="rect">
            <a:avLst/>
          </a:prstGeom>
        </p:spPr>
      </p:pic>
      <p:sp>
        <p:nvSpPr>
          <p:cNvPr id="16" name="Google Shape;248;p7">
            <a:extLst>
              <a:ext uri="{FF2B5EF4-FFF2-40B4-BE49-F238E27FC236}">
                <a16:creationId xmlns:a16="http://schemas.microsoft.com/office/drawing/2014/main" id="{F69DDE1C-9F25-D94A-4C03-386553D03B57}"/>
              </a:ext>
            </a:extLst>
          </p:cNvPr>
          <p:cNvSpPr/>
          <p:nvPr/>
        </p:nvSpPr>
        <p:spPr>
          <a:xfrm>
            <a:off x="2602818" y="7966212"/>
            <a:ext cx="328272" cy="329209"/>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2" name="グループ化 31">
            <a:extLst>
              <a:ext uri="{FF2B5EF4-FFF2-40B4-BE49-F238E27FC236}">
                <a16:creationId xmlns:a16="http://schemas.microsoft.com/office/drawing/2014/main" id="{CFDC9158-26BA-8F4E-F5CB-6B80B9CD8D08}"/>
              </a:ext>
            </a:extLst>
          </p:cNvPr>
          <p:cNvGrpSpPr/>
          <p:nvPr/>
        </p:nvGrpSpPr>
        <p:grpSpPr>
          <a:xfrm>
            <a:off x="2977934" y="7292515"/>
            <a:ext cx="2679370" cy="1497539"/>
            <a:chOff x="8644158" y="5624186"/>
            <a:chExt cx="2679370" cy="1497539"/>
          </a:xfrm>
        </p:grpSpPr>
        <p:sp>
          <p:nvSpPr>
            <p:cNvPr id="29" name="四角形: 角を丸くする 28">
              <a:extLst>
                <a:ext uri="{FF2B5EF4-FFF2-40B4-BE49-F238E27FC236}">
                  <a16:creationId xmlns:a16="http://schemas.microsoft.com/office/drawing/2014/main" id="{14B02E8E-43D9-E1AF-D7DD-FDF8EDFEA563}"/>
                </a:ext>
              </a:extLst>
            </p:cNvPr>
            <p:cNvSpPr/>
            <p:nvPr/>
          </p:nvSpPr>
          <p:spPr>
            <a:xfrm>
              <a:off x="8992985" y="5624186"/>
              <a:ext cx="2330543" cy="1497539"/>
            </a:xfrm>
            <a:prstGeom prst="roundRect">
              <a:avLst>
                <a:gd name="adj" fmla="val 493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二等辺三角形 30">
              <a:extLst>
                <a:ext uri="{FF2B5EF4-FFF2-40B4-BE49-F238E27FC236}">
                  <a16:creationId xmlns:a16="http://schemas.microsoft.com/office/drawing/2014/main" id="{E6E5CE13-6E22-9216-B635-619290CBA0D5}"/>
                </a:ext>
              </a:extLst>
            </p:cNvPr>
            <p:cNvSpPr/>
            <p:nvPr/>
          </p:nvSpPr>
          <p:spPr>
            <a:xfrm rot="15245114">
              <a:off x="8735718" y="6275632"/>
              <a:ext cx="248346" cy="43146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3EFE7E94-32CA-D751-CC50-6D9C0A452557}"/>
                </a:ext>
              </a:extLst>
            </p:cNvPr>
            <p:cNvPicPr>
              <a:picLocks noChangeAspect="1"/>
            </p:cNvPicPr>
            <p:nvPr/>
          </p:nvPicPr>
          <p:blipFill>
            <a:blip r:embed="rId10"/>
            <a:stretch>
              <a:fillRect/>
            </a:stretch>
          </p:blipFill>
          <p:spPr>
            <a:xfrm>
              <a:off x="9181347" y="5882270"/>
              <a:ext cx="1953817" cy="981369"/>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08681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307648"/>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操作の手順などご不明な部分がございましたら、本資料にも記載がございます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◆お問い合わせ先：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18</a:t>
            </a:fld>
            <a:endParaRPr lang="ja-JP" altLang="en-US" dirty="0"/>
          </a:p>
        </p:txBody>
      </p:sp>
      <p:grpSp>
        <p:nvGrpSpPr>
          <p:cNvPr id="2" name="グループ化 1">
            <a:extLst>
              <a:ext uri="{FF2B5EF4-FFF2-40B4-BE49-F238E27FC236}">
                <a16:creationId xmlns:a16="http://schemas.microsoft.com/office/drawing/2014/main" id="{AF23DCE7-AEA0-C052-6F3F-DCA6AF2AE71E}"/>
              </a:ext>
            </a:extLst>
          </p:cNvPr>
          <p:cNvGrpSpPr/>
          <p:nvPr/>
        </p:nvGrpSpPr>
        <p:grpSpPr>
          <a:xfrm>
            <a:off x="397237" y="4268842"/>
            <a:ext cx="6125074" cy="992813"/>
            <a:chOff x="361966" y="2665791"/>
            <a:chExt cx="6125074" cy="992813"/>
          </a:xfrm>
        </p:grpSpPr>
        <p:grpSp>
          <p:nvGrpSpPr>
            <p:cNvPr id="13" name="グループ化 12">
              <a:extLst>
                <a:ext uri="{FF2B5EF4-FFF2-40B4-BE49-F238E27FC236}">
                  <a16:creationId xmlns:a16="http://schemas.microsoft.com/office/drawing/2014/main" id="{951FD748-D47E-4FFF-8B36-32117DF7729A}"/>
                </a:ext>
              </a:extLst>
            </p:cNvPr>
            <p:cNvGrpSpPr/>
            <p:nvPr/>
          </p:nvGrpSpPr>
          <p:grpSpPr>
            <a:xfrm>
              <a:off x="361966" y="2665791"/>
              <a:ext cx="6116079" cy="215306"/>
              <a:chOff x="266891" y="1251896"/>
              <a:chExt cx="6462520" cy="215444"/>
            </a:xfrm>
          </p:grpSpPr>
          <p:sp>
            <p:nvSpPr>
              <p:cNvPr id="16" name="字幕 4">
                <a:extLst>
                  <a:ext uri="{FF2B5EF4-FFF2-40B4-BE49-F238E27FC236}">
                    <a16:creationId xmlns:a16="http://schemas.microsoft.com/office/drawing/2014/main" id="{1BE0043C-0E54-CBCD-5409-08D84B680522}"/>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17" name="Google Shape;113;p23">
                <a:extLst>
                  <a:ext uri="{FF2B5EF4-FFF2-40B4-BE49-F238E27FC236}">
                    <a16:creationId xmlns:a16="http://schemas.microsoft.com/office/drawing/2014/main" id="{AC9674D0-0065-A748-4374-D782AB1906BC}"/>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4" name="テキスト ボックス 13">
              <a:extLst>
                <a:ext uri="{FF2B5EF4-FFF2-40B4-BE49-F238E27FC236}">
                  <a16:creationId xmlns:a16="http://schemas.microsoft.com/office/drawing/2014/main" id="{3D918388-811D-E02C-2A14-9125E9A69B66}"/>
                </a:ext>
              </a:extLst>
            </p:cNvPr>
            <p:cNvSpPr txBox="1"/>
            <p:nvPr/>
          </p:nvSpPr>
          <p:spPr>
            <a:xfrm>
              <a:off x="370961" y="2969941"/>
              <a:ext cx="6116079" cy="261482"/>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◆マニュアルの確認はこちら</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5DDA1081-D8E6-BC87-7543-A58DAA5B03C1}"/>
                </a:ext>
              </a:extLst>
            </p:cNvPr>
            <p:cNvSpPr/>
            <p:nvPr/>
          </p:nvSpPr>
          <p:spPr>
            <a:xfrm>
              <a:off x="1864204" y="3320267"/>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貴社にて作成されているマニュアルをご記載ください。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851618"/>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本マニュアルは、</a:t>
              </a:r>
              <a:r>
                <a:rPr lang="en-US" altLang="ja-JP" sz="1099" dirty="0">
                  <a:solidFill>
                    <a:schemeClr val="dk1"/>
                  </a:solidFill>
                  <a:latin typeface="HG丸ｺﾞｼｯｸM-PRO" panose="020F0600000000000000" pitchFamily="50" charset="-128"/>
                  <a:ea typeface="HG丸ｺﾞｼｯｸM-PRO" panose="020F0600000000000000" pitchFamily="50" charset="-128"/>
                </a:rPr>
                <a:t>2025</a:t>
              </a:r>
              <a:r>
                <a:rPr lang="ja-JP" altLang="en-US" sz="1099" dirty="0">
                  <a:solidFill>
                    <a:schemeClr val="dk1"/>
                  </a:solidFill>
                  <a:latin typeface="HG丸ｺﾞｼｯｸM-PRO" panose="020F0600000000000000" pitchFamily="50" charset="-128"/>
                  <a:ea typeface="HG丸ｺﾞｼｯｸM-PRO" panose="020F0600000000000000" pitchFamily="50" charset="-128"/>
                </a:rPr>
                <a:t>年</a:t>
              </a:r>
              <a:r>
                <a:rPr lang="en-US" altLang="ja-JP" sz="1099" dirty="0">
                  <a:solidFill>
                    <a:schemeClr val="dk1"/>
                  </a:solidFill>
                  <a:latin typeface="HG丸ｺﾞｼｯｸM-PRO" panose="020F0600000000000000" pitchFamily="50" charset="-128"/>
                  <a:ea typeface="HG丸ｺﾞｼｯｸM-PRO" panose="020F0600000000000000" pitchFamily="50" charset="-128"/>
                </a:rPr>
                <a:t>1</a:t>
              </a:r>
              <a:r>
                <a:rPr lang="ja-JP" altLang="en-US" sz="1099" dirty="0">
                  <a:solidFill>
                    <a:schemeClr val="dk1"/>
                  </a:solidFill>
                  <a:latin typeface="HG丸ｺﾞｼｯｸM-PRO" panose="020F0600000000000000" pitchFamily="50" charset="-128"/>
                  <a:ea typeface="HG丸ｺﾞｼｯｸM-PRO" panose="020F0600000000000000" pitchFamily="50" charset="-128"/>
                </a:rPr>
                <a:t>月</a:t>
              </a:r>
              <a:r>
                <a:rPr lang="en-US" altLang="ja-JP" sz="1099" dirty="0">
                  <a:solidFill>
                    <a:schemeClr val="dk1"/>
                  </a:solidFill>
                  <a:latin typeface="HG丸ｺﾞｼｯｸM-PRO" panose="020F0600000000000000" pitchFamily="50" charset="-128"/>
                  <a:ea typeface="HG丸ｺﾞｼｯｸM-PRO" panose="020F0600000000000000" pitchFamily="50" charset="-128"/>
                </a:rPr>
                <a:t>21</a:t>
              </a:r>
              <a:r>
                <a:rPr lang="ja-JP" altLang="en-US" sz="1099" dirty="0">
                  <a:solidFill>
                    <a:schemeClr val="dk1"/>
                  </a:solidFill>
                  <a:latin typeface="HG丸ｺﾞｼｯｸM-PRO" panose="020F0600000000000000" pitchFamily="50" charset="-128"/>
                  <a:ea typeface="HG丸ｺﾞｼｯｸM-PRO" panose="020F0600000000000000" pitchFamily="50" charset="-128"/>
                </a:rPr>
                <a:t>日に変更予定のジンジャーの仕様で説明を記載しております。</a:t>
              </a:r>
            </a:p>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機能アップデートに伴い、仕様が変更される可能性がございますので、あらかじめご了承ください。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1"/>
            <a:ext cx="6458380" cy="712078"/>
            <a:chOff x="360000" y="2275049"/>
            <a:chExt cx="6462520" cy="712535"/>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430907"/>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本マニュアルは、入社処理の従業員向けの参考マニュアルです。</a:t>
              </a:r>
              <a:endParaRPr lang="en-US" altLang="ja-JP" sz="1099" dirty="0">
                <a:latin typeface="HG丸ｺﾞｼｯｸM-PRO" panose="020F0600000000000000" pitchFamily="50" charset="-128"/>
                <a:ea typeface="HG丸ｺﾞｼｯｸM-PRO" panose="020F0600000000000000" pitchFamily="50" charset="-128"/>
              </a:endParaRPr>
            </a:p>
            <a:p>
              <a:r>
                <a:rPr lang="ja-JP" altLang="en-US" sz="1099" dirty="0">
                  <a:latin typeface="HG丸ｺﾞｼｯｸM-PRO" panose="020F0600000000000000" pitchFamily="50" charset="-128"/>
                  <a:ea typeface="HG丸ｺﾞｼｯｸM-PRO" panose="020F0600000000000000" pitchFamily="50" charset="-128"/>
                </a:rPr>
                <a:t>雛形のため、企業さまごとの運用に応じてご調整ください。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grpSp>
        <p:nvGrpSpPr>
          <p:cNvPr id="16" name="グループ化 15">
            <a:extLst>
              <a:ext uri="{FF2B5EF4-FFF2-40B4-BE49-F238E27FC236}">
                <a16:creationId xmlns:a16="http://schemas.microsoft.com/office/drawing/2014/main" id="{8584CDF6-A6B9-CF4D-6C81-635DDBE4B5A4}"/>
              </a:ext>
            </a:extLst>
          </p:cNvPr>
          <p:cNvGrpSpPr/>
          <p:nvPr/>
        </p:nvGrpSpPr>
        <p:grpSpPr>
          <a:xfrm>
            <a:off x="370810" y="845800"/>
            <a:ext cx="6116079" cy="1289606"/>
            <a:chOff x="370961" y="845800"/>
            <a:chExt cx="6116079" cy="1289606"/>
          </a:xfrm>
        </p:grpSpPr>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2135406"/>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049197"/>
              <a:chOff x="426150" y="961393"/>
              <a:chExt cx="5852304" cy="1049869"/>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95608"/>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p:txBody>
          </p:sp>
        </p:grpSp>
      </p:grpSp>
      <p:grpSp>
        <p:nvGrpSpPr>
          <p:cNvPr id="6" name="グループ化 5">
            <a:extLst>
              <a:ext uri="{FF2B5EF4-FFF2-40B4-BE49-F238E27FC236}">
                <a16:creationId xmlns:a16="http://schemas.microsoft.com/office/drawing/2014/main" id="{B5F6824C-24EB-308F-9512-21C173668E91}"/>
              </a:ext>
            </a:extLst>
          </p:cNvPr>
          <p:cNvGrpSpPr/>
          <p:nvPr/>
        </p:nvGrpSpPr>
        <p:grpSpPr>
          <a:xfrm>
            <a:off x="504572" y="2302329"/>
            <a:ext cx="5848555" cy="810798"/>
            <a:chOff x="426150" y="961393"/>
            <a:chExt cx="5852304" cy="811317"/>
          </a:xfrm>
        </p:grpSpPr>
        <p:grpSp>
          <p:nvGrpSpPr>
            <p:cNvPr id="10" name="グループ化 9">
              <a:extLst>
                <a:ext uri="{FF2B5EF4-FFF2-40B4-BE49-F238E27FC236}">
                  <a16:creationId xmlns:a16="http://schemas.microsoft.com/office/drawing/2014/main" id="{AE0F2B85-7B2F-9ACA-627B-EACEA7A23726}"/>
                </a:ext>
              </a:extLst>
            </p:cNvPr>
            <p:cNvGrpSpPr/>
            <p:nvPr/>
          </p:nvGrpSpPr>
          <p:grpSpPr>
            <a:xfrm>
              <a:off x="426150" y="961393"/>
              <a:ext cx="3710154" cy="276999"/>
              <a:chOff x="682206" y="1315610"/>
              <a:chExt cx="3710154" cy="276999"/>
            </a:xfrm>
          </p:grpSpPr>
          <p:sp>
            <p:nvSpPr>
              <p:cNvPr id="14" name="四角形: 角を丸くする 13">
                <a:extLst>
                  <a:ext uri="{FF2B5EF4-FFF2-40B4-BE49-F238E27FC236}">
                    <a16:creationId xmlns:a16="http://schemas.microsoft.com/office/drawing/2014/main" id="{54C86427-914B-F37F-8EEE-3F4B0EC2056E}"/>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15" name="テキスト ボックス 14">
                <a:extLst>
                  <a:ext uri="{FF2B5EF4-FFF2-40B4-BE49-F238E27FC236}">
                    <a16:creationId xmlns:a16="http://schemas.microsoft.com/office/drawing/2014/main" id="{6A6E6348-EFD4-065F-9AF8-D23DC6B5EC19}"/>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3" action="ppaction://hlinksldjump"/>
                  </a:rPr>
                  <a:t>入社処理を回答する</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13" name="テキスト プレースホルダー 44">
              <a:extLst>
                <a:ext uri="{FF2B5EF4-FFF2-40B4-BE49-F238E27FC236}">
                  <a16:creationId xmlns:a16="http://schemas.microsoft.com/office/drawing/2014/main" id="{0C554F5F-F0A4-E39F-F634-FD974A27EC61}"/>
                </a:ext>
              </a:extLst>
            </p:cNvPr>
            <p:cNvSpPr txBox="1">
              <a:spLocks/>
            </p:cNvSpPr>
            <p:nvPr/>
          </p:nvSpPr>
          <p:spPr>
            <a:xfrm>
              <a:off x="657000" y="1295608"/>
              <a:ext cx="5621454" cy="47710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入社処理の依頼を確認する　</a:t>
              </a:r>
              <a:r>
                <a:rPr kumimoji="1" lang="en-US" altLang="ja-JP" sz="1049" dirty="0">
                  <a:solidFill>
                    <a:schemeClr val="tx1"/>
                  </a:solidFill>
                </a:rPr>
                <a:t>	…… P.  11</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入社処理を回答する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12</a:t>
              </a:r>
            </a:p>
          </p:txBody>
        </p:sp>
      </p:grpSp>
      <p:cxnSp>
        <p:nvCxnSpPr>
          <p:cNvPr id="5" name="直線コネクタ 4">
            <a:extLst>
              <a:ext uri="{FF2B5EF4-FFF2-40B4-BE49-F238E27FC236}">
                <a16:creationId xmlns:a16="http://schemas.microsoft.com/office/drawing/2014/main" id="{EDB73B47-855D-53A4-2966-1233833BC57C}"/>
              </a:ext>
            </a:extLst>
          </p:cNvPr>
          <p:cNvCxnSpPr>
            <a:cxnSpLocks/>
          </p:cNvCxnSpPr>
          <p:nvPr/>
        </p:nvCxnSpPr>
        <p:spPr>
          <a:xfrm>
            <a:off x="370961" y="3302412"/>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A7F191EA-69AC-23D4-F421-85B2F3A50FA0}"/>
              </a:ext>
            </a:extLst>
          </p:cNvPr>
          <p:cNvGrpSpPr/>
          <p:nvPr/>
        </p:nvGrpSpPr>
        <p:grpSpPr>
          <a:xfrm>
            <a:off x="504572" y="3475574"/>
            <a:ext cx="5848555" cy="572400"/>
            <a:chOff x="426150" y="961394"/>
            <a:chExt cx="5852304" cy="572766"/>
          </a:xfrm>
        </p:grpSpPr>
        <p:grpSp>
          <p:nvGrpSpPr>
            <p:cNvPr id="18" name="グループ化 17">
              <a:extLst>
                <a:ext uri="{FF2B5EF4-FFF2-40B4-BE49-F238E27FC236}">
                  <a16:creationId xmlns:a16="http://schemas.microsoft.com/office/drawing/2014/main" id="{028D7F58-43FF-EFD2-1FCA-1F3942BA3EE9}"/>
                </a:ext>
              </a:extLst>
            </p:cNvPr>
            <p:cNvGrpSpPr/>
            <p:nvPr/>
          </p:nvGrpSpPr>
          <p:grpSpPr>
            <a:xfrm>
              <a:off x="426150" y="961394"/>
              <a:ext cx="3710154" cy="276999"/>
              <a:chOff x="682206" y="1315611"/>
              <a:chExt cx="3710154" cy="276999"/>
            </a:xfrm>
          </p:grpSpPr>
          <p:sp>
            <p:nvSpPr>
              <p:cNvPr id="20" name="四角形: 角を丸くする 19">
                <a:extLst>
                  <a:ext uri="{FF2B5EF4-FFF2-40B4-BE49-F238E27FC236}">
                    <a16:creationId xmlns:a16="http://schemas.microsoft.com/office/drawing/2014/main" id="{C0332232-4478-2E1D-32DD-C3287B39A539}"/>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1" name="テキスト ボックス 20">
                <a:extLst>
                  <a:ext uri="{FF2B5EF4-FFF2-40B4-BE49-F238E27FC236}">
                    <a16:creationId xmlns:a16="http://schemas.microsoft.com/office/drawing/2014/main" id="{FF6B75B6-614A-C70E-BDED-76D6DB1121DE}"/>
                  </a:ext>
                </a:extLst>
              </p:cNvPr>
              <p:cNvSpPr txBox="1"/>
              <p:nvPr/>
            </p:nvSpPr>
            <p:spPr>
              <a:xfrm>
                <a:off x="905448" y="1315611"/>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4" action="ppaction://hlinksldjump"/>
                  </a:rPr>
                  <a:t>おわりに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C8F55C8E-1F2A-39B3-1606-ED5D3EC7B183}"/>
                </a:ext>
              </a:extLst>
            </p:cNvPr>
            <p:cNvSpPr txBox="1">
              <a:spLocks/>
            </p:cNvSpPr>
            <p:nvPr/>
          </p:nvSpPr>
          <p:spPr>
            <a:xfrm>
              <a:off x="657000" y="1295608"/>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おわりに　</a:t>
              </a:r>
              <a:r>
                <a:rPr kumimoji="1" lang="en-US" altLang="ja-JP" sz="1049" dirty="0">
                  <a:solidFill>
                    <a:schemeClr val="tx1"/>
                  </a:solidFill>
                </a:rPr>
                <a:t>	…… P.  18</a:t>
              </a:r>
            </a:p>
          </p:txBody>
        </p:sp>
      </p:grpSp>
    </p:spTree>
    <p:extLst>
      <p:ext uri="{BB962C8B-B14F-4D97-AF65-F5344CB8AC3E}">
        <p14:creationId xmlns:p14="http://schemas.microsoft.com/office/powerpoint/2010/main" val="192081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のアップデートが終了した端末は、推奨環境の対象外ですのでご了承ください。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2" name="テキスト プレースホルダー 5">
            <a:extLst>
              <a:ext uri="{FF2B5EF4-FFF2-40B4-BE49-F238E27FC236}">
                <a16:creationId xmlns:a16="http://schemas.microsoft.com/office/drawing/2014/main" id="{3A2D430F-F13B-C053-DD01-E90177402158}"/>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4"/>
              </a:rPr>
              <a:t>こちら</a:t>
            </a:r>
            <a:endParaRPr lang="ja-JP" altLang="en-US" dirty="0"/>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spTree>
    <p:extLst>
      <p:ext uri="{BB962C8B-B14F-4D97-AF65-F5344CB8AC3E}">
        <p14:creationId xmlns:p14="http://schemas.microsoft.com/office/powerpoint/2010/main" val="25328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［ログイン］をクリックし、</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正方形/長方形 5">
            <a:extLst>
              <a:ext uri="{FF2B5EF4-FFF2-40B4-BE49-F238E27FC236}">
                <a16:creationId xmlns:a16="http://schemas.microsoft.com/office/drawing/2014/main" id="{C0D491F3-E1F9-CE4C-2F5D-57C4458A9835}"/>
              </a:ext>
            </a:extLst>
          </p:cNvPr>
          <p:cNvSpPr/>
          <p:nvPr/>
        </p:nvSpPr>
        <p:spPr>
          <a:xfrm>
            <a:off x="5042143" y="643646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・社用メールアドレス・社員番号を入力し、［送信］をクリックします。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6" name="テキスト プレースホルダー 5">
            <a:extLst>
              <a:ext uri="{FF2B5EF4-FFF2-40B4-BE49-F238E27FC236}">
                <a16:creationId xmlns:a16="http://schemas.microsoft.com/office/drawing/2014/main" id="{8B42648D-1C07-FDE2-691D-A2D54FB24603}"/>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4"/>
              </a:rPr>
              <a:t>こちら</a:t>
            </a:r>
            <a:endParaRPr lang="ja-JP" altLang="en-US" dirty="0"/>
          </a:p>
        </p:txBody>
      </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5"/>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8"/>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9"/>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sp>
        <p:nvSpPr>
          <p:cNvPr id="18" name="正方形/長方形 17">
            <a:extLst>
              <a:ext uri="{FF2B5EF4-FFF2-40B4-BE49-F238E27FC236}">
                <a16:creationId xmlns:a16="http://schemas.microsoft.com/office/drawing/2014/main" id="{B709CBA9-77C1-9136-0535-67243048B3E2}"/>
              </a:ext>
            </a:extLst>
          </p:cNvPr>
          <p:cNvSpPr/>
          <p:nvPr/>
        </p:nvSpPr>
        <p:spPr>
          <a:xfrm>
            <a:off x="3555206" y="2240823"/>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D71ECE6-7484-62A4-9A10-3B3E720403E0}"/>
              </a:ext>
            </a:extLst>
          </p:cNvPr>
          <p:cNvSpPr/>
          <p:nvPr/>
        </p:nvSpPr>
        <p:spPr>
          <a:xfrm>
            <a:off x="2066289" y="6676057"/>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0B5FAB5-EEB8-8A9C-9AA5-95667B9533DE}"/>
              </a:ext>
            </a:extLst>
          </p:cNvPr>
          <p:cNvSpPr/>
          <p:nvPr/>
        </p:nvSpPr>
        <p:spPr>
          <a:xfrm>
            <a:off x="5058022" y="6930031"/>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97BF620-AA0B-F265-A030-1C1FB13ED1E2}"/>
              </a:ext>
            </a:extLst>
          </p:cNvPr>
          <p:cNvSpPr/>
          <p:nvPr/>
        </p:nvSpPr>
        <p:spPr>
          <a:xfrm>
            <a:off x="1339632" y="8063984"/>
            <a:ext cx="1188183" cy="168947"/>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8702" y="8140703"/>
            <a:ext cx="221639" cy="221639"/>
          </a:xfrm>
          <a:prstGeom prst="rect">
            <a:avLst/>
          </a:prstGeom>
        </p:spPr>
      </p:pic>
      <p:sp>
        <p:nvSpPr>
          <p:cNvPr id="23" name="四角形: 角を丸くする 22">
            <a:extLst>
              <a:ext uri="{FF2B5EF4-FFF2-40B4-BE49-F238E27FC236}">
                <a16:creationId xmlns:a16="http://schemas.microsoft.com/office/drawing/2014/main" id="{3F90923C-BFCC-CF3D-ED42-BBA7A548AD80}"/>
              </a:ext>
            </a:extLst>
          </p:cNvPr>
          <p:cNvSpPr/>
          <p:nvPr/>
        </p:nvSpPr>
        <p:spPr>
          <a:xfrm>
            <a:off x="4319132" y="7795323"/>
            <a:ext cx="1249448" cy="185261"/>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新しいパスワードを入力して［送信］をクリックして設定完了です。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0" name="テキスト プレースホルダー 5">
            <a:extLst>
              <a:ext uri="{FF2B5EF4-FFF2-40B4-BE49-F238E27FC236}">
                <a16:creationId xmlns:a16="http://schemas.microsoft.com/office/drawing/2014/main" id="{573EB6C7-8CFA-52D0-5121-341C06150C5E}"/>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4"/>
              </a:rPr>
              <a:t>こちら</a:t>
            </a:r>
            <a:endParaRPr lang="ja-JP" altLang="en-US" dirty="0"/>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5"/>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6"/>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5C5EF6BE-CA2C-18C3-4028-EC34EB4CF32B}"/>
              </a:ext>
            </a:extLst>
          </p:cNvPr>
          <p:cNvSpPr/>
          <p:nvPr/>
        </p:nvSpPr>
        <p:spPr>
          <a:xfrm>
            <a:off x="3606801" y="633683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69CA43D-A654-CFE5-9FEE-D876C6DCDD09}"/>
              </a:ext>
            </a:extLst>
          </p:cNvPr>
          <p:cNvSpPr/>
          <p:nvPr/>
        </p:nvSpPr>
        <p:spPr>
          <a:xfrm>
            <a:off x="2565394" y="8207387"/>
            <a:ext cx="1718507" cy="28526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8711</TotalTime>
  <Words>1205</Words>
  <PresentationFormat>A4 210 x 297 mm</PresentationFormat>
  <Paragraphs>204</Paragraphs>
  <Slides>18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18</vt:i4>
      </vt:variant>
    </vt:vector>
  </HeadingPairs>
  <TitlesOfParts>
    <vt:vector size="26" baseType="lpstr">
      <vt:lpstr>Helvetica Neue</vt:lpstr>
      <vt:lpstr>HG丸ｺﾞｼｯｸM-PRO</vt:lpstr>
      <vt:lpstr>游ゴシック</vt:lpstr>
      <vt:lpstr>游ゴシック Light</vt:lpstr>
      <vt:lpstr>Arial</vt:lpstr>
      <vt:lpstr>Calibri</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PowerPoint プレゼンテーション</vt:lpstr>
      <vt:lpstr>1 入社処理の依頼を確認する</vt:lpstr>
      <vt:lpstr>2 入社処理を回答する ①</vt:lpstr>
      <vt:lpstr>2 入社処理を回答する ②</vt:lpstr>
      <vt:lpstr>2 入社処理を回答する ③</vt:lpstr>
      <vt:lpstr>2 入社処理を回答する ④</vt:lpstr>
      <vt:lpstr>2 入社処理を回答する ⑤</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2024-12-13T00:40:09Z</dcterms:modified>
</cp:coreProperties>
</file>